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1" r:id="rId6"/>
    <p:sldId id="265" r:id="rId7"/>
    <p:sldId id="266" r:id="rId8"/>
    <p:sldId id="264" r:id="rId9"/>
    <p:sldId id="263" r:id="rId10"/>
    <p:sldId id="273" r:id="rId11"/>
    <p:sldId id="267" r:id="rId12"/>
    <p:sldId id="268" r:id="rId13"/>
    <p:sldId id="272" r:id="rId14"/>
    <p:sldId id="274" r:id="rId15"/>
    <p:sldId id="269" r:id="rId16"/>
    <p:sldId id="270" r:id="rId17"/>
    <p:sldId id="275" r:id="rId18"/>
    <p:sldId id="276" r:id="rId19"/>
    <p:sldId id="277" r:id="rId20"/>
    <p:sldId id="278" r:id="rId21"/>
    <p:sldId id="279" r:id="rId22"/>
    <p:sldId id="271" r:id="rId23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816B-EB58-F6D6-139D-56FDD0FDA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3A4DA-77E4-E532-1C8F-D58F7E790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F773C-31C3-3CC5-8249-4BADE8BBF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2839-1756-4B57-9149-B68DA9AE89AC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9DFC5-79F0-1FA6-9CBB-B39246AA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A5108-05D7-F055-88BF-3D0C1CAD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1705B-4505-4FD2-B813-7A51882B3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5827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88C9-62A4-E1D9-9870-48AED883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25B99-5211-F7A1-C9C4-A491EEA0B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4A71F-DA29-E210-0AF6-032B04498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2839-1756-4B57-9149-B68DA9AE89AC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A4B11-C153-8A37-A66A-92A0A246B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4C93A-2971-4907-084A-8B94B19CF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1705B-4505-4FD2-B813-7A51882B3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4870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CF7235-F1DB-59BB-777C-6CFD11194D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95CB5-CD0F-2A0D-A63D-2F18B7B44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2B5B5-BA27-5DF1-E1B2-FEDE13568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2839-1756-4B57-9149-B68DA9AE89AC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9260A-FE34-A4A8-1926-274346209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9C334-5BD5-F51B-9193-DF08FD3F5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1705B-4505-4FD2-B813-7A51882B3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7236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690E-64B7-D958-927D-3F9D725F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860F-B523-BCCE-A56F-3BFA1BE6C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D7AC2-426E-480C-F789-0C982FF6B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2839-1756-4B57-9149-B68DA9AE89AC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FDC84-AC28-6B25-30DF-68C98F6E7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41425-A001-99F5-97D8-19B6D3EF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1705B-4505-4FD2-B813-7A51882B3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0054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D2FD5-7AE2-C8FE-A7A3-71A52668B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CE9F5-5264-E619-B087-E968B9235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66406-614E-7953-3B13-35E25E3BC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2839-1756-4B57-9149-B68DA9AE89AC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8B0D2-FD99-8DA0-B9BB-0D4533D4A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ED9A1-17F7-50FB-ACB7-74C9232A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1705B-4505-4FD2-B813-7A51882B3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7247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1FED6-B92F-B7F6-213A-80F36AB2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AC8D-7EE3-B453-3A69-91DA92F58A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84EA2-5DAE-74C7-2ADD-49D1676BD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3ECAA-D63C-0C22-5116-B0C863317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2839-1756-4B57-9149-B68DA9AE89AC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08DE8-1376-3311-C20F-4F0401C0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ECA65-709A-AF27-3421-872A173E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1705B-4505-4FD2-B813-7A51882B3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2004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3E69-842E-FF37-01DD-C2D4EEF0E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C8197-DA34-CF64-ED6E-E82EC7C57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F9B1B-70E9-FDD5-1CC4-C43E63C2A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9AFD0-6E08-718B-21D3-F8553C23D6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02566-2AE7-823F-9BC2-8379C09310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A39C92-D52A-5E70-BFAA-A6A892705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2839-1756-4B57-9149-B68DA9AE89AC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3B8AEE-CBAB-3BD5-4556-AD0EA152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74B316-14CF-513A-071E-F844DFAAF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1705B-4505-4FD2-B813-7A51882B3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9998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97A5C-B4DB-CF6B-2F9D-45C8A5CA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E6CE3E-6017-64B2-7B54-462038F44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2839-1756-4B57-9149-B68DA9AE89AC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26448-E870-6D87-32C2-667A9607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5632EA-2B81-1185-4A05-D3C4E4BF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1705B-4505-4FD2-B813-7A51882B3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6443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930092-70AE-01E4-CD99-DE0D46BD1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2839-1756-4B57-9149-B68DA9AE89AC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F00D35-2E35-8A70-D075-A333CA0DF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9DF71-A50D-EE35-DCED-26A5A1E5B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1705B-4505-4FD2-B813-7A51882B3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3700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ABBB6-76BA-F3B5-DC0E-166855B1E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2D676-5693-6488-16BE-B0F1C08D6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15754-C5C2-A745-C82F-1B51A9CB7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51B67-AAEB-8C52-A509-E892848C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2839-1756-4B57-9149-B68DA9AE89AC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D762C-4AC1-893D-AB16-B8B77D618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8D420-A86A-3D31-A275-D6B8E957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1705B-4505-4FD2-B813-7A51882B3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171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B28CA-743C-4DC3-0260-D1A2B9205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D5F3CB-54DD-B28C-F72D-BC2443F63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06CAB-6CFA-825B-69C2-C9C1E6E31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99F59-AA7F-4881-EA53-C197AB754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2839-1756-4B57-9149-B68DA9AE89AC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5FA98-30A7-6950-768F-8D49B299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18633-30FD-8FE0-95C0-050DB72E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1705B-4505-4FD2-B813-7A51882B3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66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265C01-19E2-12A3-4FDE-6D7CD2F69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2F480-D286-6D07-8929-2014EC336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36CF8-07EE-54A4-75AC-902CF76C2C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D2839-1756-4B57-9149-B68DA9AE89AC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69460-1F61-DCF2-FAD0-F1C0AB1B9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01864-5CD0-B8E7-04AB-6A7F9B6FF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1705B-4505-4FD2-B813-7A51882B3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1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interacnetwork.com/school-life-in-japa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ess&#10;&#10;Description automatically generated">
            <a:extLst>
              <a:ext uri="{FF2B5EF4-FFF2-40B4-BE49-F238E27FC236}">
                <a16:creationId xmlns:a16="http://schemas.microsoft.com/office/drawing/2014/main" id="{D10AD93A-F0FD-7600-EEBD-D412D93BF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832" y="-12492084"/>
            <a:ext cx="8400512" cy="16995198"/>
          </a:xfrm>
          <a:prstGeom prst="rect">
            <a:avLst/>
          </a:prstGeom>
        </p:spPr>
      </p:pic>
      <p:pic>
        <p:nvPicPr>
          <p:cNvPr id="5" name="Picture 4" descr="A picture containing dress&#10;&#10;Description automatically generated">
            <a:extLst>
              <a:ext uri="{FF2B5EF4-FFF2-40B4-BE49-F238E27FC236}">
                <a16:creationId xmlns:a16="http://schemas.microsoft.com/office/drawing/2014/main" id="{8A358C33-B059-8EAD-C8C5-1A0E5499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832" y="0"/>
            <a:ext cx="8400512" cy="16995198"/>
          </a:xfrm>
          <a:prstGeom prst="rect">
            <a:avLst/>
          </a:prstGeom>
        </p:spPr>
      </p:pic>
      <p:pic>
        <p:nvPicPr>
          <p:cNvPr id="8" name="Picture 7" descr="A picture containing umbrella&#10;&#10;Description automatically generated">
            <a:extLst>
              <a:ext uri="{FF2B5EF4-FFF2-40B4-BE49-F238E27FC236}">
                <a16:creationId xmlns:a16="http://schemas.microsoft.com/office/drawing/2014/main" id="{FCC8CE33-73D5-901B-2F3C-4DC802A2F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68" y="0"/>
            <a:ext cx="6515100" cy="6858000"/>
          </a:xfrm>
          <a:prstGeom prst="rect">
            <a:avLst/>
          </a:prstGeom>
        </p:spPr>
      </p:pic>
      <p:pic>
        <p:nvPicPr>
          <p:cNvPr id="10" name="Picture 9" descr="A group of people in clothing&#10;&#10;Description automatically generated with medium confidence">
            <a:extLst>
              <a:ext uri="{FF2B5EF4-FFF2-40B4-BE49-F238E27FC236}">
                <a16:creationId xmlns:a16="http://schemas.microsoft.com/office/drawing/2014/main" id="{3C9AA866-180C-35DD-9FC4-65130B8EB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714"/>
            <a:ext cx="12192000" cy="6386286"/>
          </a:xfrm>
          <a:prstGeom prst="rect">
            <a:avLst/>
          </a:prstGeom>
        </p:spPr>
      </p:pic>
      <p:pic>
        <p:nvPicPr>
          <p:cNvPr id="12" name="Picture 11" descr="Shape, rectangle&#10;&#10;Description automatically generated">
            <a:extLst>
              <a:ext uri="{FF2B5EF4-FFF2-40B4-BE49-F238E27FC236}">
                <a16:creationId xmlns:a16="http://schemas.microsoft.com/office/drawing/2014/main" id="{EF83DC4F-8505-062F-5A5F-8F5F74ABB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850" y="835761"/>
            <a:ext cx="634544" cy="301477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1DA7172-6705-57FC-4434-5F2E0430BD2A}"/>
              </a:ext>
            </a:extLst>
          </p:cNvPr>
          <p:cNvSpPr/>
          <p:nvPr/>
        </p:nvSpPr>
        <p:spPr>
          <a:xfrm>
            <a:off x="314981" y="2897456"/>
            <a:ext cx="973997" cy="1022878"/>
          </a:xfrm>
          <a:prstGeom prst="ellipse">
            <a:avLst/>
          </a:prstGeom>
          <a:solidFill>
            <a:srgbClr val="F05565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b="1" dirty="0">
                <a:latin typeface="Papernotes" pitchFamily="2" charset="0"/>
              </a:rPr>
              <a:t>I</a:t>
            </a:r>
            <a:endParaRPr lang="en-US" sz="6600" b="1" dirty="0">
              <a:latin typeface="Papernotes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8AE1594-D78E-FFAE-368C-E5BD4E7CCC9B}"/>
              </a:ext>
            </a:extLst>
          </p:cNvPr>
          <p:cNvSpPr/>
          <p:nvPr/>
        </p:nvSpPr>
        <p:spPr>
          <a:xfrm>
            <a:off x="1352626" y="2875578"/>
            <a:ext cx="973997" cy="1011543"/>
          </a:xfrm>
          <a:prstGeom prst="ellipse">
            <a:avLst/>
          </a:prstGeom>
          <a:solidFill>
            <a:srgbClr val="CDB66A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b="1" dirty="0">
                <a:latin typeface="Papernotes" pitchFamily="2" charset="0"/>
              </a:rPr>
              <a:t>N</a:t>
            </a:r>
            <a:endParaRPr lang="en-US" sz="6600" b="1" dirty="0">
              <a:latin typeface="Papernotes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5DF2EB-5309-8DE8-1ACE-EBA6214B45E1}"/>
              </a:ext>
            </a:extLst>
          </p:cNvPr>
          <p:cNvSpPr/>
          <p:nvPr/>
        </p:nvSpPr>
        <p:spPr>
          <a:xfrm>
            <a:off x="2361755" y="2875578"/>
            <a:ext cx="973997" cy="1022878"/>
          </a:xfrm>
          <a:prstGeom prst="ellipse">
            <a:avLst/>
          </a:prstGeom>
          <a:solidFill>
            <a:srgbClr val="5DCCF5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b="1" dirty="0">
                <a:latin typeface="Papernotes" pitchFamily="2" charset="0"/>
              </a:rPr>
              <a:t>S</a:t>
            </a:r>
            <a:endParaRPr lang="en-US" sz="6600" b="1" dirty="0">
              <a:latin typeface="Papernotes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428267-D959-646B-44E2-842705D9E60B}"/>
              </a:ext>
            </a:extLst>
          </p:cNvPr>
          <p:cNvSpPr/>
          <p:nvPr/>
        </p:nvSpPr>
        <p:spPr>
          <a:xfrm>
            <a:off x="3366152" y="2875579"/>
            <a:ext cx="988008" cy="1037123"/>
          </a:xfrm>
          <a:prstGeom prst="ellipse">
            <a:avLst/>
          </a:prstGeom>
          <a:solidFill>
            <a:srgbClr val="EC5CA1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b="1" dirty="0">
                <a:latin typeface="Papernotes" pitchFamily="2" charset="0"/>
              </a:rPr>
              <a:t>P</a:t>
            </a:r>
            <a:endParaRPr lang="en-US" sz="6600" b="1" dirty="0">
              <a:latin typeface="Papernotes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CA9B903-D490-CB49-9F9F-73F349F35BBE}"/>
              </a:ext>
            </a:extLst>
          </p:cNvPr>
          <p:cNvSpPr/>
          <p:nvPr/>
        </p:nvSpPr>
        <p:spPr>
          <a:xfrm>
            <a:off x="4379843" y="2875579"/>
            <a:ext cx="955967" cy="1037123"/>
          </a:xfrm>
          <a:prstGeom prst="ellipse">
            <a:avLst/>
          </a:prstGeom>
          <a:solidFill>
            <a:srgbClr val="ED7D31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b="1" dirty="0">
                <a:latin typeface="Papernotes" pitchFamily="2" charset="0"/>
              </a:rPr>
              <a:t>I</a:t>
            </a:r>
            <a:endParaRPr lang="en-US" sz="6600" b="1" dirty="0">
              <a:latin typeface="Papernotes" pitchFamily="2" charset="0"/>
            </a:endParaRPr>
          </a:p>
        </p:txBody>
      </p:sp>
      <p:sp>
        <p:nvSpPr>
          <p:cNvPr id="2" name="Oval 12">
            <a:extLst>
              <a:ext uri="{FF2B5EF4-FFF2-40B4-BE49-F238E27FC236}">
                <a16:creationId xmlns:a16="http://schemas.microsoft.com/office/drawing/2014/main" id="{F054A8BA-BDF9-0B8C-B4FD-E10A7D72BD5B}"/>
              </a:ext>
            </a:extLst>
          </p:cNvPr>
          <p:cNvSpPr/>
          <p:nvPr/>
        </p:nvSpPr>
        <p:spPr>
          <a:xfrm>
            <a:off x="5350472" y="2875579"/>
            <a:ext cx="927462" cy="1037123"/>
          </a:xfrm>
          <a:prstGeom prst="ellipse">
            <a:avLst/>
          </a:prstGeom>
          <a:solidFill>
            <a:srgbClr val="F05565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b="1" dirty="0">
                <a:latin typeface="Papernotes" pitchFamily="2" charset="0"/>
              </a:rPr>
              <a:t>R</a:t>
            </a:r>
            <a:endParaRPr lang="en-US" sz="6600" b="1" dirty="0">
              <a:latin typeface="Papernotes" pitchFamily="2" charset="0"/>
            </a:endParaRPr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A0666C2B-0568-EFC5-2BE2-8E5A8917505C}"/>
              </a:ext>
            </a:extLst>
          </p:cNvPr>
          <p:cNvSpPr/>
          <p:nvPr/>
        </p:nvSpPr>
        <p:spPr>
          <a:xfrm>
            <a:off x="6303617" y="2861333"/>
            <a:ext cx="922553" cy="1037123"/>
          </a:xfrm>
          <a:prstGeom prst="ellipse">
            <a:avLst/>
          </a:prstGeom>
          <a:solidFill>
            <a:srgbClr val="CDB66A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b="1" dirty="0">
                <a:latin typeface="Papernotes" pitchFamily="2" charset="0"/>
              </a:rPr>
              <a:t>A</a:t>
            </a:r>
            <a:endParaRPr lang="en-US" sz="6600" b="1" dirty="0">
              <a:latin typeface="Papernotes" pitchFamily="2" charset="0"/>
            </a:endParaRPr>
          </a:p>
        </p:txBody>
      </p:sp>
      <p:sp>
        <p:nvSpPr>
          <p:cNvPr id="4" name="Oval 14">
            <a:extLst>
              <a:ext uri="{FF2B5EF4-FFF2-40B4-BE49-F238E27FC236}">
                <a16:creationId xmlns:a16="http://schemas.microsoft.com/office/drawing/2014/main" id="{B6CC9E98-3B40-F69E-61AE-8B8BFF268D75}"/>
              </a:ext>
            </a:extLst>
          </p:cNvPr>
          <p:cNvSpPr/>
          <p:nvPr/>
        </p:nvSpPr>
        <p:spPr>
          <a:xfrm>
            <a:off x="7249150" y="2838742"/>
            <a:ext cx="898958" cy="1048458"/>
          </a:xfrm>
          <a:prstGeom prst="ellipse">
            <a:avLst/>
          </a:prstGeom>
          <a:solidFill>
            <a:srgbClr val="5DCCF5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b="1" dirty="0">
                <a:latin typeface="Papernotes" pitchFamily="2" charset="0"/>
              </a:rPr>
              <a:t>T</a:t>
            </a:r>
            <a:endParaRPr lang="en-US" sz="6600" b="1" dirty="0">
              <a:latin typeface="Papernotes" pitchFamily="2" charset="0"/>
            </a:endParaRPr>
          </a:p>
        </p:txBody>
      </p:sp>
      <p:sp>
        <p:nvSpPr>
          <p:cNvPr id="7" name="Oval 15">
            <a:extLst>
              <a:ext uri="{FF2B5EF4-FFF2-40B4-BE49-F238E27FC236}">
                <a16:creationId xmlns:a16="http://schemas.microsoft.com/office/drawing/2014/main" id="{010974A3-A7BF-1FC3-FB63-EFF27A35026E}"/>
              </a:ext>
            </a:extLst>
          </p:cNvPr>
          <p:cNvSpPr/>
          <p:nvPr/>
        </p:nvSpPr>
        <p:spPr>
          <a:xfrm>
            <a:off x="8172592" y="2824041"/>
            <a:ext cx="870456" cy="1048458"/>
          </a:xfrm>
          <a:prstGeom prst="ellipse">
            <a:avLst/>
          </a:prstGeom>
          <a:solidFill>
            <a:srgbClr val="EC5CA1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b="1" dirty="0">
                <a:latin typeface="Papernotes" pitchFamily="2" charset="0"/>
              </a:rPr>
              <a:t>I</a:t>
            </a:r>
            <a:endParaRPr lang="en-US" sz="6600" b="1" dirty="0">
              <a:latin typeface="Papernotes" pitchFamily="2" charset="0"/>
            </a:endParaRPr>
          </a:p>
        </p:txBody>
      </p:sp>
      <p:sp>
        <p:nvSpPr>
          <p:cNvPr id="9" name="Oval 16">
            <a:extLst>
              <a:ext uri="{FF2B5EF4-FFF2-40B4-BE49-F238E27FC236}">
                <a16:creationId xmlns:a16="http://schemas.microsoft.com/office/drawing/2014/main" id="{CC401BE3-399C-1286-3184-33A9351E2FF2}"/>
              </a:ext>
            </a:extLst>
          </p:cNvPr>
          <p:cNvSpPr/>
          <p:nvPr/>
        </p:nvSpPr>
        <p:spPr>
          <a:xfrm>
            <a:off x="9066028" y="2833807"/>
            <a:ext cx="955967" cy="1037123"/>
          </a:xfrm>
          <a:prstGeom prst="ellipse">
            <a:avLst/>
          </a:prstGeom>
          <a:solidFill>
            <a:srgbClr val="ED7D31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b="1" dirty="0">
                <a:latin typeface="Papernotes" pitchFamily="2" charset="0"/>
              </a:rPr>
              <a:t>V</a:t>
            </a:r>
            <a:endParaRPr lang="en-US" sz="6600" b="1" dirty="0">
              <a:latin typeface="Papernotes" pitchFamily="2" charset="0"/>
            </a:endParaRPr>
          </a:p>
        </p:txBody>
      </p:sp>
      <p:sp>
        <p:nvSpPr>
          <p:cNvPr id="20" name="Oval 12">
            <a:extLst>
              <a:ext uri="{FF2B5EF4-FFF2-40B4-BE49-F238E27FC236}">
                <a16:creationId xmlns:a16="http://schemas.microsoft.com/office/drawing/2014/main" id="{4CC46C71-89EC-9E06-681D-6773CFAA908C}"/>
              </a:ext>
            </a:extLst>
          </p:cNvPr>
          <p:cNvSpPr/>
          <p:nvPr/>
        </p:nvSpPr>
        <p:spPr>
          <a:xfrm>
            <a:off x="10022733" y="2833501"/>
            <a:ext cx="927462" cy="1037123"/>
          </a:xfrm>
          <a:prstGeom prst="ellipse">
            <a:avLst/>
          </a:prstGeom>
          <a:solidFill>
            <a:srgbClr val="F05565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b="1" dirty="0">
                <a:latin typeface="Papernotes" pitchFamily="2" charset="0"/>
              </a:rPr>
              <a:t>N</a:t>
            </a:r>
            <a:endParaRPr lang="en-US" sz="6600" b="1" dirty="0">
              <a:latin typeface="Papernotes" pitchFamily="2" charset="0"/>
            </a:endParaRPr>
          </a:p>
        </p:txBody>
      </p:sp>
      <p:sp>
        <p:nvSpPr>
          <p:cNvPr id="21" name="Oval 13">
            <a:extLst>
              <a:ext uri="{FF2B5EF4-FFF2-40B4-BE49-F238E27FC236}">
                <a16:creationId xmlns:a16="http://schemas.microsoft.com/office/drawing/2014/main" id="{E66D3047-9E48-CF46-1BE4-B2ED33434897}"/>
              </a:ext>
            </a:extLst>
          </p:cNvPr>
          <p:cNvSpPr/>
          <p:nvPr/>
        </p:nvSpPr>
        <p:spPr>
          <a:xfrm>
            <a:off x="10970533" y="2833501"/>
            <a:ext cx="922553" cy="1037123"/>
          </a:xfrm>
          <a:prstGeom prst="ellipse">
            <a:avLst/>
          </a:prstGeom>
          <a:solidFill>
            <a:srgbClr val="CDB66A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b="1" dirty="0">
                <a:latin typeface="Papernotes" pitchFamily="2" charset="0"/>
              </a:rPr>
              <a:t>Í</a:t>
            </a:r>
            <a:endParaRPr lang="en-US" sz="6600" b="1" dirty="0">
              <a:latin typeface="Papernotes" pitchFamily="2" charset="0"/>
            </a:endParaRPr>
          </a:p>
        </p:txBody>
      </p:sp>
      <p:sp>
        <p:nvSpPr>
          <p:cNvPr id="22" name="Oval 12">
            <a:extLst>
              <a:ext uri="{FF2B5EF4-FFF2-40B4-BE49-F238E27FC236}">
                <a16:creationId xmlns:a16="http://schemas.microsoft.com/office/drawing/2014/main" id="{815CBC46-4704-67EF-EFEF-8DB0C53FA2BD}"/>
              </a:ext>
            </a:extLst>
          </p:cNvPr>
          <p:cNvSpPr/>
          <p:nvPr/>
        </p:nvSpPr>
        <p:spPr>
          <a:xfrm>
            <a:off x="3039478" y="4126531"/>
            <a:ext cx="973997" cy="1022878"/>
          </a:xfrm>
          <a:prstGeom prst="ellipse">
            <a:avLst/>
          </a:prstGeom>
          <a:solidFill>
            <a:srgbClr val="F05565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b="1" dirty="0">
                <a:latin typeface="Papernotes" pitchFamily="2" charset="0"/>
              </a:rPr>
              <a:t>V</a:t>
            </a:r>
            <a:endParaRPr lang="en-US" sz="6600" b="1" dirty="0">
              <a:latin typeface="Papernotes" pitchFamily="2" charset="0"/>
            </a:endParaRPr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id="{9639C688-5FA9-0281-88B5-86B2809A9399}"/>
              </a:ext>
            </a:extLst>
          </p:cNvPr>
          <p:cNvSpPr/>
          <p:nvPr/>
        </p:nvSpPr>
        <p:spPr>
          <a:xfrm>
            <a:off x="4194975" y="4126531"/>
            <a:ext cx="973997" cy="1011543"/>
          </a:xfrm>
          <a:prstGeom prst="ellipse">
            <a:avLst/>
          </a:prstGeom>
          <a:solidFill>
            <a:srgbClr val="CDB66A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b="1" dirty="0">
                <a:latin typeface="Papernotes" pitchFamily="2" charset="0"/>
              </a:rPr>
              <a:t>E</a:t>
            </a:r>
            <a:endParaRPr lang="en-US" sz="6600" b="1" dirty="0">
              <a:latin typeface="Papernotes" pitchFamily="2" charset="0"/>
            </a:endParaRP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EE9BD759-DBEE-0402-999D-834512B477E2}"/>
              </a:ext>
            </a:extLst>
          </p:cNvPr>
          <p:cNvSpPr/>
          <p:nvPr/>
        </p:nvSpPr>
        <p:spPr>
          <a:xfrm>
            <a:off x="5350472" y="4134092"/>
            <a:ext cx="973997" cy="1022878"/>
          </a:xfrm>
          <a:prstGeom prst="ellipse">
            <a:avLst/>
          </a:prstGeom>
          <a:solidFill>
            <a:srgbClr val="5DCCF5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b="1" dirty="0">
                <a:latin typeface="Papernotes" pitchFamily="2" charset="0"/>
              </a:rPr>
              <a:t>Č</a:t>
            </a:r>
            <a:endParaRPr lang="en-US" sz="6600" b="1" dirty="0">
              <a:latin typeface="Papernotes" pitchFamily="2" charset="0"/>
            </a:endParaRPr>
          </a:p>
        </p:txBody>
      </p:sp>
      <p:sp>
        <p:nvSpPr>
          <p:cNvPr id="26" name="Oval 15">
            <a:extLst>
              <a:ext uri="{FF2B5EF4-FFF2-40B4-BE49-F238E27FC236}">
                <a16:creationId xmlns:a16="http://schemas.microsoft.com/office/drawing/2014/main" id="{C1B090FC-CD6B-CB43-E72B-43EB40BA6363}"/>
              </a:ext>
            </a:extLst>
          </p:cNvPr>
          <p:cNvSpPr/>
          <p:nvPr/>
        </p:nvSpPr>
        <p:spPr>
          <a:xfrm>
            <a:off x="6503011" y="4134092"/>
            <a:ext cx="988008" cy="1037123"/>
          </a:xfrm>
          <a:prstGeom prst="ellipse">
            <a:avLst/>
          </a:prstGeom>
          <a:solidFill>
            <a:srgbClr val="EC5CA1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b="1" dirty="0">
                <a:latin typeface="Papernotes" pitchFamily="2" charset="0"/>
              </a:rPr>
              <a:t>E</a:t>
            </a:r>
            <a:endParaRPr lang="en-US" sz="6600" b="1" dirty="0">
              <a:latin typeface="Papernotes" pitchFamily="2" charset="0"/>
            </a:endParaRPr>
          </a:p>
        </p:txBody>
      </p:sp>
      <p:sp>
        <p:nvSpPr>
          <p:cNvPr id="27" name="Oval 16">
            <a:extLst>
              <a:ext uri="{FF2B5EF4-FFF2-40B4-BE49-F238E27FC236}">
                <a16:creationId xmlns:a16="http://schemas.microsoft.com/office/drawing/2014/main" id="{961A941A-147D-41F1-4D73-2BAD8D531F43}"/>
              </a:ext>
            </a:extLst>
          </p:cNvPr>
          <p:cNvSpPr/>
          <p:nvPr/>
        </p:nvSpPr>
        <p:spPr>
          <a:xfrm>
            <a:off x="7669561" y="4136582"/>
            <a:ext cx="955967" cy="1037123"/>
          </a:xfrm>
          <a:prstGeom prst="ellipse">
            <a:avLst/>
          </a:prstGeom>
          <a:solidFill>
            <a:srgbClr val="ED7D31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b="1" dirty="0">
                <a:latin typeface="Papernotes" pitchFamily="2" charset="0"/>
              </a:rPr>
              <a:t>R</a:t>
            </a:r>
            <a:endParaRPr lang="en-US" sz="6600" b="1" dirty="0">
              <a:latin typeface="Papernot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287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06 -2.59259E-06 L 0.00157 1.8176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9088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06 -3.7037E-07 L 0.48321 -0.00393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54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1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001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  <p:cond evt="onBegin" delay="0">
                          <p:tn val="24"/>
                        </p:cond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2" grpId="0" animBg="1"/>
      <p:bldP spid="3" grpId="0" animBg="1"/>
      <p:bldP spid="4" grpId="0" animBg="1"/>
      <p:bldP spid="7" grpId="0" animBg="1"/>
      <p:bldP spid="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55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32D3D53A-6FF0-468B-7025-386B88542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850" y="835761"/>
            <a:ext cx="634544" cy="301477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8CF8B7F-4047-DB1F-9DCB-2B1CEE36166D}"/>
              </a:ext>
            </a:extLst>
          </p:cNvPr>
          <p:cNvGrpSpPr/>
          <p:nvPr/>
        </p:nvGrpSpPr>
        <p:grpSpPr>
          <a:xfrm>
            <a:off x="5449811" y="228601"/>
            <a:ext cx="6667501" cy="6858000"/>
            <a:chOff x="5449810" y="150000"/>
            <a:chExt cx="6667501" cy="68580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743B682-6C15-349F-CF10-92B94087668F}"/>
                </a:ext>
              </a:extLst>
            </p:cNvPr>
            <p:cNvSpPr/>
            <p:nvPr/>
          </p:nvSpPr>
          <p:spPr>
            <a:xfrm>
              <a:off x="5449810" y="150000"/>
              <a:ext cx="5713489" cy="65556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chemeClr val="tx1"/>
                </a:solidFill>
                <a:latin typeface="Papernotes" pitchFamily="2" charset="0"/>
              </a:endParaRPr>
            </a:p>
          </p:txBody>
        </p:sp>
        <p:pic>
          <p:nvPicPr>
            <p:cNvPr id="8" name="Picture 7" descr="A picture containing person, person, suit, wearing&#10;&#10;Description automatically generated">
              <a:extLst>
                <a:ext uri="{FF2B5EF4-FFF2-40B4-BE49-F238E27FC236}">
                  <a16:creationId xmlns:a16="http://schemas.microsoft.com/office/drawing/2014/main" id="{666A4F00-DE3C-163D-F8DF-647ABACAD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3811" y="150000"/>
              <a:ext cx="2603500" cy="68580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06108-15FB-9578-BECE-43D07D8CE272}"/>
              </a:ext>
            </a:extLst>
          </p:cNvPr>
          <p:cNvGrpSpPr/>
          <p:nvPr/>
        </p:nvGrpSpPr>
        <p:grpSpPr>
          <a:xfrm>
            <a:off x="74689" y="-321411"/>
            <a:ext cx="5380309" cy="6798411"/>
            <a:chOff x="74689" y="-92811"/>
            <a:chExt cx="5380309" cy="6798411"/>
          </a:xfrm>
        </p:grpSpPr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EE3211D-C256-5481-AF7E-A8EEE22C6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601" y="240574"/>
              <a:ext cx="3061397" cy="3188426"/>
            </a:xfrm>
            <a:prstGeom prst="rect">
              <a:avLst/>
            </a:prstGeom>
          </p:spPr>
        </p:pic>
        <p:pic>
          <p:nvPicPr>
            <p:cNvPr id="10" name="Picture 9" descr="A picture containing player&#10;&#10;Description automatically generated">
              <a:extLst>
                <a:ext uri="{FF2B5EF4-FFF2-40B4-BE49-F238E27FC236}">
                  <a16:creationId xmlns:a16="http://schemas.microsoft.com/office/drawing/2014/main" id="{71205AB2-5DE7-2566-D0E1-9AEB29381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89" y="-92811"/>
              <a:ext cx="2867425" cy="3048425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808F2F6-48C5-6597-3215-D34DC0BA3FB3}"/>
                </a:ext>
              </a:extLst>
            </p:cNvPr>
            <p:cNvSpPr/>
            <p:nvPr/>
          </p:nvSpPr>
          <p:spPr>
            <a:xfrm>
              <a:off x="285750" y="2955614"/>
              <a:ext cx="4953000" cy="374998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000" b="1" dirty="0">
                  <a:solidFill>
                    <a:schemeClr val="tx1"/>
                  </a:solidFill>
                  <a:latin typeface="Papernotes" pitchFamily="2" charset="0"/>
                </a:rPr>
                <a:t>VÝUKA V JAPONSKU</a:t>
              </a:r>
              <a:endParaRPr lang="en-US" sz="4000" b="1" dirty="0">
                <a:solidFill>
                  <a:schemeClr val="tx1"/>
                </a:solidFill>
                <a:latin typeface="Papernotes" pitchFamily="2" charset="0"/>
              </a:endParaRPr>
            </a:p>
          </p:txBody>
        </p:sp>
      </p:grpSp>
      <p:sp>
        <p:nvSpPr>
          <p:cNvPr id="2" name="TextovéPole 1">
            <a:extLst>
              <a:ext uri="{FF2B5EF4-FFF2-40B4-BE49-F238E27FC236}">
                <a16:creationId xmlns:a16="http://schemas.microsoft.com/office/drawing/2014/main" id="{ECE51926-6633-4341-268A-F8C11E9248F9}"/>
              </a:ext>
            </a:extLst>
          </p:cNvPr>
          <p:cNvSpPr txBox="1"/>
          <p:nvPr/>
        </p:nvSpPr>
        <p:spPr>
          <a:xfrm>
            <a:off x="5745192" y="466429"/>
            <a:ext cx="48103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Tímto jsou vedeni mladí Japonci k týmové spolupráci a toleranci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Žáci jsou testováni pouze písemně, ústní zkoušení není vůbec praktikováno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Po každém trimestru následují velké písemné zkoušky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 Každý učitel má svou vlastní třídní knihu,    kam zapisuje známky a docházku, kterou následně zapisuje do „bakalářů“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Na konci každého trimestru třídní učitelé darují rodičům vysvědčení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Ve vysvědčení se nachází kromě známek i poznámky, poznatky, obecné připomínky a „slovní hodnocení“ z každého předmětu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1963994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F436-A779-92D5-5CB4-5EC16777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B6D8DB7-14CE-29DD-C346-3EF814DB5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651" y="0"/>
            <a:ext cx="3943349" cy="688657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44EE09-A0D9-B8A1-66B7-D946EFE8D4DC}"/>
              </a:ext>
            </a:extLst>
          </p:cNvPr>
          <p:cNvSpPr/>
          <p:nvPr/>
        </p:nvSpPr>
        <p:spPr>
          <a:xfrm>
            <a:off x="400050" y="3194590"/>
            <a:ext cx="7848601" cy="13255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ysClr val="windowText" lastClr="000000"/>
                </a:solidFill>
                <a:latin typeface="Papernotes" pitchFamily="2" charset="0"/>
              </a:rPr>
              <a:t>B</a:t>
            </a:r>
            <a:r>
              <a:rPr lang="cs-CZ" sz="4800" b="1" dirty="0">
                <a:solidFill>
                  <a:sysClr val="windowText" lastClr="000000"/>
                </a:solidFill>
                <a:latin typeface="Papernotes" pitchFamily="2" charset="0"/>
              </a:rPr>
              <a:t>ÝT</a:t>
            </a:r>
            <a:r>
              <a:rPr lang="en-US" sz="4800" b="1" dirty="0">
                <a:solidFill>
                  <a:sysClr val="windowText" lastClr="000000"/>
                </a:solidFill>
                <a:latin typeface="Papernotes" pitchFamily="2" charset="0"/>
              </a:rPr>
              <a:t> </a:t>
            </a:r>
            <a:r>
              <a:rPr lang="cs-CZ" sz="4800" b="1" dirty="0">
                <a:solidFill>
                  <a:sysClr val="windowText" lastClr="000000"/>
                </a:solidFill>
                <a:latin typeface="Papernotes" pitchFamily="2" charset="0"/>
              </a:rPr>
              <a:t>UČITELEM V JAPONSKU</a:t>
            </a:r>
            <a:endParaRPr lang="en-US" sz="4800" b="1" dirty="0">
              <a:solidFill>
                <a:sysClr val="windowText" lastClr="000000"/>
              </a:solidFill>
              <a:latin typeface="Papernot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594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AD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A9C5E880-8F26-BD4E-CCE9-ADFDDA629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850" y="835761"/>
            <a:ext cx="634544" cy="30147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8E336AD-7EA5-0C8B-C8E7-1AC7DF4A1B1F}"/>
              </a:ext>
            </a:extLst>
          </p:cNvPr>
          <p:cNvGrpSpPr/>
          <p:nvPr/>
        </p:nvGrpSpPr>
        <p:grpSpPr>
          <a:xfrm>
            <a:off x="-134644" y="106321"/>
            <a:ext cx="8345194" cy="6637379"/>
            <a:chOff x="-134644" y="11071"/>
            <a:chExt cx="8345194" cy="663737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32A660C-E10E-837B-37AA-CF7C7C488987}"/>
                </a:ext>
              </a:extLst>
            </p:cNvPr>
            <p:cNvSpPr/>
            <p:nvPr/>
          </p:nvSpPr>
          <p:spPr>
            <a:xfrm>
              <a:off x="209550" y="1485900"/>
              <a:ext cx="8001000" cy="516255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Papernotes" pitchFamily="2" charset="0"/>
              </a:endParaRPr>
            </a:p>
          </p:txBody>
        </p:sp>
        <p:pic>
          <p:nvPicPr>
            <p:cNvPr id="6" name="Picture 5" descr="A cartoon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9F2CD493-D2F3-2B8C-24D5-5169D1319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4644" y="11071"/>
              <a:ext cx="2299224" cy="240084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7F4B8C-951C-C0C4-4C44-9E476F83027F}"/>
              </a:ext>
            </a:extLst>
          </p:cNvPr>
          <p:cNvGrpSpPr/>
          <p:nvPr/>
        </p:nvGrpSpPr>
        <p:grpSpPr>
          <a:xfrm>
            <a:off x="5543550" y="114300"/>
            <a:ext cx="6940656" cy="7048500"/>
            <a:chOff x="5543550" y="114300"/>
            <a:chExt cx="6940656" cy="7048500"/>
          </a:xfrm>
        </p:grpSpPr>
        <p:pic>
          <p:nvPicPr>
            <p:cNvPr id="8" name="Picture 7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2DDD73B5-3BF8-54E2-0751-83D528E4F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490" y="2411918"/>
              <a:ext cx="4458716" cy="4750882"/>
            </a:xfrm>
            <a:prstGeom prst="rect">
              <a:avLst/>
            </a:prstGeom>
          </p:spPr>
        </p:pic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EAF20412-301C-9268-07D7-D8182BB70859}"/>
                </a:ext>
              </a:extLst>
            </p:cNvPr>
            <p:cNvSpPr/>
            <p:nvPr/>
          </p:nvSpPr>
          <p:spPr>
            <a:xfrm>
              <a:off x="5543550" y="114300"/>
              <a:ext cx="6191250" cy="1295400"/>
            </a:xfrm>
            <a:prstGeom prst="wedgeRoundRectCallout">
              <a:avLst>
                <a:gd name="adj1" fmla="val 33536"/>
                <a:gd name="adj2" fmla="val 153409"/>
                <a:gd name="adj3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b="1" dirty="0">
                  <a:solidFill>
                    <a:sysClr val="windowText" lastClr="000000"/>
                  </a:solidFill>
                  <a:latin typeface="Papernotes" pitchFamily="2" charset="0"/>
                </a:rPr>
                <a:t>B</a:t>
              </a:r>
              <a:r>
                <a:rPr lang="cs-CZ" sz="4500" b="1" dirty="0">
                  <a:solidFill>
                    <a:sysClr val="windowText" lastClr="000000"/>
                  </a:solidFill>
                  <a:latin typeface="Papernotes" pitchFamily="2" charset="0"/>
                </a:rPr>
                <a:t>ÝT</a:t>
              </a:r>
              <a:r>
                <a:rPr lang="en-US" sz="4500" b="1" dirty="0">
                  <a:solidFill>
                    <a:sysClr val="windowText" lastClr="000000"/>
                  </a:solidFill>
                  <a:latin typeface="Papernotes" pitchFamily="2" charset="0"/>
                </a:rPr>
                <a:t> </a:t>
              </a:r>
              <a:r>
                <a:rPr lang="cs-CZ" sz="4500" b="1" dirty="0">
                  <a:solidFill>
                    <a:sysClr val="windowText" lastClr="000000"/>
                  </a:solidFill>
                  <a:latin typeface="Papernotes" pitchFamily="2" charset="0"/>
                </a:rPr>
                <a:t>UČITELEM V JAPONSKU</a:t>
              </a:r>
              <a:endParaRPr lang="en-US" sz="4500" b="1" dirty="0">
                <a:solidFill>
                  <a:sysClr val="windowText" lastClr="000000"/>
                </a:solidFill>
                <a:latin typeface="Papernotes" pitchFamily="2" charset="0"/>
              </a:endParaRPr>
            </a:p>
          </p:txBody>
        </p:sp>
      </p:grpSp>
      <p:sp>
        <p:nvSpPr>
          <p:cNvPr id="2" name="TextovéPole 1">
            <a:extLst>
              <a:ext uri="{FF2B5EF4-FFF2-40B4-BE49-F238E27FC236}">
                <a16:creationId xmlns:a16="http://schemas.microsoft.com/office/drawing/2014/main" id="{D685E7D4-960E-5F64-7765-FD6F6AE50099}"/>
              </a:ext>
            </a:extLst>
          </p:cNvPr>
          <p:cNvSpPr txBox="1"/>
          <p:nvPr/>
        </p:nvSpPr>
        <p:spPr>
          <a:xfrm>
            <a:off x="560717" y="2678618"/>
            <a:ext cx="69249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Počet uchazečů o učitelskou profesi je 3x až 5x více než pracovních míst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Každý učitel musí mít licenci -&gt; „pedagogické minimum“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Každý uchazeč musí projít </a:t>
            </a:r>
            <a:r>
              <a:rPr lang="cs-CZ" dirty="0" err="1"/>
              <a:t>prefekturálními</a:t>
            </a:r>
            <a:r>
              <a:rPr lang="cs-CZ" dirty="0"/>
              <a:t> zkouškami -&gt; získá kvalifikace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S tou může další akademický rok nastoupit na libovolnou veřejnou školu v dané prefektuře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 </a:t>
            </a:r>
            <a:r>
              <a:rPr lang="cs-CZ" dirty="0" err="1"/>
              <a:t>Nenejde-li</a:t>
            </a:r>
            <a:r>
              <a:rPr lang="cs-CZ" dirty="0"/>
              <a:t> však do 12-ti měsíců školu na které by mohl učit, pak musí zkoušky složit znovu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A54356D9-A35F-767B-3903-71627A318F9A}"/>
              </a:ext>
            </a:extLst>
          </p:cNvPr>
          <p:cNvSpPr txBox="1"/>
          <p:nvPr/>
        </p:nvSpPr>
        <p:spPr>
          <a:xfrm>
            <a:off x="1691137" y="1761896"/>
            <a:ext cx="5037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800" dirty="0"/>
              <a:t>NÁSTUP DO ŠKOLY</a:t>
            </a:r>
          </a:p>
        </p:txBody>
      </p:sp>
    </p:spTree>
    <p:extLst>
      <p:ext uri="{BB962C8B-B14F-4D97-AF65-F5344CB8AC3E}">
        <p14:creationId xmlns:p14="http://schemas.microsoft.com/office/powerpoint/2010/main" val="856669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AD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A9C5E880-8F26-BD4E-CCE9-ADFDDA629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850" y="835761"/>
            <a:ext cx="634544" cy="30147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8E336AD-7EA5-0C8B-C8E7-1AC7DF4A1B1F}"/>
              </a:ext>
            </a:extLst>
          </p:cNvPr>
          <p:cNvGrpSpPr/>
          <p:nvPr/>
        </p:nvGrpSpPr>
        <p:grpSpPr>
          <a:xfrm>
            <a:off x="-134644" y="106321"/>
            <a:ext cx="8345194" cy="6637379"/>
            <a:chOff x="-134644" y="11071"/>
            <a:chExt cx="8345194" cy="663737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32A660C-E10E-837B-37AA-CF7C7C488987}"/>
                </a:ext>
              </a:extLst>
            </p:cNvPr>
            <p:cNvSpPr/>
            <p:nvPr/>
          </p:nvSpPr>
          <p:spPr>
            <a:xfrm>
              <a:off x="209550" y="1485900"/>
              <a:ext cx="8001000" cy="516255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Papernotes" pitchFamily="2" charset="0"/>
              </a:endParaRPr>
            </a:p>
          </p:txBody>
        </p:sp>
        <p:pic>
          <p:nvPicPr>
            <p:cNvPr id="6" name="Picture 5" descr="A cartoon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9F2CD493-D2F3-2B8C-24D5-5169D1319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4644" y="11071"/>
              <a:ext cx="2299224" cy="240084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7F4B8C-951C-C0C4-4C44-9E476F83027F}"/>
              </a:ext>
            </a:extLst>
          </p:cNvPr>
          <p:cNvGrpSpPr/>
          <p:nvPr/>
        </p:nvGrpSpPr>
        <p:grpSpPr>
          <a:xfrm>
            <a:off x="5543550" y="114300"/>
            <a:ext cx="6940656" cy="7048500"/>
            <a:chOff x="5543550" y="114300"/>
            <a:chExt cx="6940656" cy="7048500"/>
          </a:xfrm>
        </p:grpSpPr>
        <p:pic>
          <p:nvPicPr>
            <p:cNvPr id="8" name="Picture 7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2DDD73B5-3BF8-54E2-0751-83D528E4F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490" y="2411918"/>
              <a:ext cx="4458716" cy="4750882"/>
            </a:xfrm>
            <a:prstGeom prst="rect">
              <a:avLst/>
            </a:prstGeom>
          </p:spPr>
        </p:pic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EAF20412-301C-9268-07D7-D8182BB70859}"/>
                </a:ext>
              </a:extLst>
            </p:cNvPr>
            <p:cNvSpPr/>
            <p:nvPr/>
          </p:nvSpPr>
          <p:spPr>
            <a:xfrm>
              <a:off x="5543550" y="114300"/>
              <a:ext cx="6191250" cy="1295400"/>
            </a:xfrm>
            <a:prstGeom prst="wedgeRoundRectCallout">
              <a:avLst>
                <a:gd name="adj1" fmla="val 33536"/>
                <a:gd name="adj2" fmla="val 153409"/>
                <a:gd name="adj3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b="1" dirty="0">
                  <a:solidFill>
                    <a:sysClr val="windowText" lastClr="000000"/>
                  </a:solidFill>
                  <a:latin typeface="Papernotes" pitchFamily="2" charset="0"/>
                </a:rPr>
                <a:t>B</a:t>
              </a:r>
              <a:r>
                <a:rPr lang="cs-CZ" sz="4500" b="1" dirty="0">
                  <a:solidFill>
                    <a:sysClr val="windowText" lastClr="000000"/>
                  </a:solidFill>
                  <a:latin typeface="Papernotes" pitchFamily="2" charset="0"/>
                </a:rPr>
                <a:t>ÝT</a:t>
              </a:r>
              <a:r>
                <a:rPr lang="en-US" sz="4500" b="1" dirty="0">
                  <a:solidFill>
                    <a:sysClr val="windowText" lastClr="000000"/>
                  </a:solidFill>
                  <a:latin typeface="Papernotes" pitchFamily="2" charset="0"/>
                </a:rPr>
                <a:t> </a:t>
              </a:r>
              <a:r>
                <a:rPr lang="cs-CZ" sz="4500" b="1" dirty="0">
                  <a:solidFill>
                    <a:sysClr val="windowText" lastClr="000000"/>
                  </a:solidFill>
                  <a:latin typeface="Papernotes" pitchFamily="2" charset="0"/>
                </a:rPr>
                <a:t>UČITELEM V JAPONSKU</a:t>
              </a:r>
              <a:endParaRPr lang="en-US" sz="4500" b="1" dirty="0">
                <a:solidFill>
                  <a:sysClr val="windowText" lastClr="000000"/>
                </a:solidFill>
                <a:latin typeface="Papernotes" pitchFamily="2" charset="0"/>
              </a:endParaRPr>
            </a:p>
          </p:txBody>
        </p:sp>
      </p:grpSp>
      <p:sp>
        <p:nvSpPr>
          <p:cNvPr id="2" name="TextovéPole 1">
            <a:extLst>
              <a:ext uri="{FF2B5EF4-FFF2-40B4-BE49-F238E27FC236}">
                <a16:creationId xmlns:a16="http://schemas.microsoft.com/office/drawing/2014/main" id="{D685E7D4-960E-5F64-7765-FD6F6AE50099}"/>
              </a:ext>
            </a:extLst>
          </p:cNvPr>
          <p:cNvSpPr txBox="1"/>
          <p:nvPr/>
        </p:nvSpPr>
        <p:spPr>
          <a:xfrm>
            <a:off x="560717" y="2678618"/>
            <a:ext cx="72289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Učitelé mezi sebou mají více kamarádský vztah než v ČR, kde je vztah více kolegiální (například učitelé stejného ročníku mají stoly u sebe, aby mohli kdykoliv konzultovat)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Tyto konzultace jsou brány důležitěji, než jakékoliv pedagogické vzdělání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 Učitelé jsou si rovni bez ohledu na počet odučených 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Učitel musí učit dle osnov, ale i dle nároků Rodičovsko-učitelské asociace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Rodiče se mohou chodit dívat do hodin svých žáků v tzv. rodičovském dni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Jeden týden v roce navštěvuje učitel domovy svých žáků, aby zjistil v jakém zázemí žijí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Učitelé vykonávají minimální dozor nad žáky a snaží se o minimální konfrontaci (udržováním pořádku v hodině stráví učitel 20 %, v USA je to 60 %)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A54356D9-A35F-767B-3903-71627A318F9A}"/>
              </a:ext>
            </a:extLst>
          </p:cNvPr>
          <p:cNvSpPr txBox="1"/>
          <p:nvPr/>
        </p:nvSpPr>
        <p:spPr>
          <a:xfrm>
            <a:off x="1504262" y="1761896"/>
            <a:ext cx="5037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800" dirty="0"/>
              <a:t>NA ŠKOLE</a:t>
            </a:r>
          </a:p>
        </p:txBody>
      </p:sp>
    </p:spTree>
    <p:extLst>
      <p:ext uri="{BB962C8B-B14F-4D97-AF65-F5344CB8AC3E}">
        <p14:creationId xmlns:p14="http://schemas.microsoft.com/office/powerpoint/2010/main" val="147118309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AD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A9C5E880-8F26-BD4E-CCE9-ADFDDA629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850" y="835761"/>
            <a:ext cx="634544" cy="30147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8E336AD-7EA5-0C8B-C8E7-1AC7DF4A1B1F}"/>
              </a:ext>
            </a:extLst>
          </p:cNvPr>
          <p:cNvGrpSpPr/>
          <p:nvPr/>
        </p:nvGrpSpPr>
        <p:grpSpPr>
          <a:xfrm>
            <a:off x="-134644" y="106321"/>
            <a:ext cx="8345194" cy="6637379"/>
            <a:chOff x="-134644" y="11071"/>
            <a:chExt cx="8345194" cy="663737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32A660C-E10E-837B-37AA-CF7C7C488987}"/>
                </a:ext>
              </a:extLst>
            </p:cNvPr>
            <p:cNvSpPr/>
            <p:nvPr/>
          </p:nvSpPr>
          <p:spPr>
            <a:xfrm>
              <a:off x="209550" y="1485900"/>
              <a:ext cx="8001000" cy="516255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Papernotes" pitchFamily="2" charset="0"/>
              </a:endParaRPr>
            </a:p>
          </p:txBody>
        </p:sp>
        <p:pic>
          <p:nvPicPr>
            <p:cNvPr id="6" name="Picture 5" descr="A cartoon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9F2CD493-D2F3-2B8C-24D5-5169D1319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4644" y="11071"/>
              <a:ext cx="2299224" cy="240084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7F4B8C-951C-C0C4-4C44-9E476F83027F}"/>
              </a:ext>
            </a:extLst>
          </p:cNvPr>
          <p:cNvGrpSpPr/>
          <p:nvPr/>
        </p:nvGrpSpPr>
        <p:grpSpPr>
          <a:xfrm>
            <a:off x="5543550" y="114300"/>
            <a:ext cx="6940656" cy="7048500"/>
            <a:chOff x="5543550" y="114300"/>
            <a:chExt cx="6940656" cy="7048500"/>
          </a:xfrm>
        </p:grpSpPr>
        <p:pic>
          <p:nvPicPr>
            <p:cNvPr id="8" name="Picture 7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2DDD73B5-3BF8-54E2-0751-83D528E4F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490" y="2411918"/>
              <a:ext cx="4458716" cy="4750882"/>
            </a:xfrm>
            <a:prstGeom prst="rect">
              <a:avLst/>
            </a:prstGeom>
          </p:spPr>
        </p:pic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EAF20412-301C-9268-07D7-D8182BB70859}"/>
                </a:ext>
              </a:extLst>
            </p:cNvPr>
            <p:cNvSpPr/>
            <p:nvPr/>
          </p:nvSpPr>
          <p:spPr>
            <a:xfrm>
              <a:off x="5543550" y="114300"/>
              <a:ext cx="6191250" cy="1295400"/>
            </a:xfrm>
            <a:prstGeom prst="wedgeRoundRectCallout">
              <a:avLst>
                <a:gd name="adj1" fmla="val 33536"/>
                <a:gd name="adj2" fmla="val 153409"/>
                <a:gd name="adj3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b="1" dirty="0">
                  <a:solidFill>
                    <a:sysClr val="windowText" lastClr="000000"/>
                  </a:solidFill>
                  <a:latin typeface="Papernotes" pitchFamily="2" charset="0"/>
                </a:rPr>
                <a:t>B</a:t>
              </a:r>
              <a:r>
                <a:rPr lang="cs-CZ" sz="4500" b="1" dirty="0">
                  <a:solidFill>
                    <a:sysClr val="windowText" lastClr="000000"/>
                  </a:solidFill>
                  <a:latin typeface="Papernotes" pitchFamily="2" charset="0"/>
                </a:rPr>
                <a:t>ÝT</a:t>
              </a:r>
              <a:r>
                <a:rPr lang="en-US" sz="4500" b="1" dirty="0">
                  <a:solidFill>
                    <a:sysClr val="windowText" lastClr="000000"/>
                  </a:solidFill>
                  <a:latin typeface="Papernotes" pitchFamily="2" charset="0"/>
                </a:rPr>
                <a:t> </a:t>
              </a:r>
              <a:r>
                <a:rPr lang="cs-CZ" sz="4500" b="1" dirty="0">
                  <a:solidFill>
                    <a:sysClr val="windowText" lastClr="000000"/>
                  </a:solidFill>
                  <a:latin typeface="Papernotes" pitchFamily="2" charset="0"/>
                </a:rPr>
                <a:t>UČITELEM V JAPONSKU</a:t>
              </a:r>
              <a:endParaRPr lang="en-US" sz="4500" b="1" dirty="0">
                <a:solidFill>
                  <a:sysClr val="windowText" lastClr="000000"/>
                </a:solidFill>
                <a:latin typeface="Papernotes" pitchFamily="2" charset="0"/>
              </a:endParaRPr>
            </a:p>
          </p:txBody>
        </p:sp>
      </p:grpSp>
      <p:sp>
        <p:nvSpPr>
          <p:cNvPr id="2" name="TextovéPole 1">
            <a:extLst>
              <a:ext uri="{FF2B5EF4-FFF2-40B4-BE49-F238E27FC236}">
                <a16:creationId xmlns:a16="http://schemas.microsoft.com/office/drawing/2014/main" id="{D685E7D4-960E-5F64-7765-FD6F6AE50099}"/>
              </a:ext>
            </a:extLst>
          </p:cNvPr>
          <p:cNvSpPr txBox="1"/>
          <p:nvPr/>
        </p:nvSpPr>
        <p:spPr>
          <a:xfrm>
            <a:off x="560717" y="2678618"/>
            <a:ext cx="72289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Pro zlepšení kvality výuky jsou učitelé pravidelně přesouváni mezi školami (cca 10 let)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Začínající učitelé často dohlížejí i na mimoškolní aktivity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Dále nabízejí poradenské služby (nahrazují školní psychology)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Většina učitelů má pracovní dobu 10 hodin a 36 minut (do toho není započítávána práce z domova)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Učitelé jsou často rodiči, kolegy, „společností“ tlačeni k vyšším výkonů a trávení většího času s žáky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Mnoho učitelů z tohoto důvodu odchází z profese (spousta trpí syndromem vyhoření a mnozí se obávají smrti z přepracování)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A54356D9-A35F-767B-3903-71627A318F9A}"/>
              </a:ext>
            </a:extLst>
          </p:cNvPr>
          <p:cNvSpPr txBox="1"/>
          <p:nvPr/>
        </p:nvSpPr>
        <p:spPr>
          <a:xfrm>
            <a:off x="1504262" y="1761896"/>
            <a:ext cx="5037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800" dirty="0"/>
              <a:t>MIMO ŠKOLU</a:t>
            </a:r>
          </a:p>
        </p:txBody>
      </p:sp>
    </p:spTree>
    <p:extLst>
      <p:ext uri="{BB962C8B-B14F-4D97-AF65-F5344CB8AC3E}">
        <p14:creationId xmlns:p14="http://schemas.microsoft.com/office/powerpoint/2010/main" val="18892331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929887-0658-D02E-719B-18305183AE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" y="-1"/>
            <a:ext cx="12184768" cy="6948743"/>
          </a:xfrm>
          <a:prstGeom prst="rect">
            <a:avLst/>
          </a:prstGeom>
        </p:spPr>
      </p:pic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24673263-919B-4EF2-F2DB-AAD131644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850" y="835761"/>
            <a:ext cx="634544" cy="301477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EC314A4-7FEE-9671-88EF-DE9BB2D6389E}"/>
              </a:ext>
            </a:extLst>
          </p:cNvPr>
          <p:cNvGrpSpPr/>
          <p:nvPr/>
        </p:nvGrpSpPr>
        <p:grpSpPr>
          <a:xfrm>
            <a:off x="1267855" y="2460402"/>
            <a:ext cx="9704614" cy="3132493"/>
            <a:chOff x="1614084" y="3170615"/>
            <a:chExt cx="9704614" cy="3132493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B23740-7131-07B8-4711-98B54A7329A3}"/>
                </a:ext>
              </a:extLst>
            </p:cNvPr>
            <p:cNvSpPr/>
            <p:nvPr/>
          </p:nvSpPr>
          <p:spPr>
            <a:xfrm>
              <a:off x="1614084" y="3170615"/>
              <a:ext cx="9594430" cy="313249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6A34C2-30D2-0975-472B-6F26C6BA5CB3}"/>
                </a:ext>
              </a:extLst>
            </p:cNvPr>
            <p:cNvSpPr txBox="1"/>
            <p:nvPr/>
          </p:nvSpPr>
          <p:spPr>
            <a:xfrm flipH="1">
              <a:off x="3399260" y="4046441"/>
              <a:ext cx="79194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8000" b="1" dirty="0"/>
                <a:t>UČITEL A ŽÁK</a:t>
              </a:r>
              <a:endParaRPr lang="en-US" sz="8000" dirty="0"/>
            </a:p>
          </p:txBody>
        </p:sp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383247-1815-DD51-A207-E7AF7B834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970" y="68612"/>
            <a:ext cx="3859917" cy="6424262"/>
          </a:xfrm>
        </p:spPr>
      </p:pic>
    </p:spTree>
    <p:extLst>
      <p:ext uri="{BB962C8B-B14F-4D97-AF65-F5344CB8AC3E}">
        <p14:creationId xmlns:p14="http://schemas.microsoft.com/office/powerpoint/2010/main" val="2789154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F4BB3-49CB-7B34-5564-3F8D0114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247821A-EBFE-D211-913E-8539EDF33D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-54712"/>
            <a:ext cx="12274277" cy="6912711"/>
          </a:xfrm>
        </p:spPr>
      </p:pic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865B5CEC-77A7-E72A-D59E-4A1013AFD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850" y="835761"/>
            <a:ext cx="634544" cy="301477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713023-A024-2C97-71B8-FB01B1A0904F}"/>
              </a:ext>
            </a:extLst>
          </p:cNvPr>
          <p:cNvSpPr/>
          <p:nvPr/>
        </p:nvSpPr>
        <p:spPr>
          <a:xfrm>
            <a:off x="4799399" y="612723"/>
            <a:ext cx="7353300" cy="612775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Papernotes" pitchFamily="2" charset="0"/>
            </a:endParaRPr>
          </a:p>
        </p:txBody>
      </p:sp>
      <p:sp>
        <p:nvSpPr>
          <p:cNvPr id="3" name="Rectangle: Rounded Corners 9">
            <a:extLst>
              <a:ext uri="{FF2B5EF4-FFF2-40B4-BE49-F238E27FC236}">
                <a16:creationId xmlns:a16="http://schemas.microsoft.com/office/drawing/2014/main" id="{A8401AE9-C20C-FE91-2DD5-FB765226434D}"/>
              </a:ext>
            </a:extLst>
          </p:cNvPr>
          <p:cNvSpPr/>
          <p:nvPr/>
        </p:nvSpPr>
        <p:spPr>
          <a:xfrm>
            <a:off x="104392" y="117527"/>
            <a:ext cx="4850439" cy="83590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400" b="1" dirty="0">
                <a:solidFill>
                  <a:schemeClr val="tx1"/>
                </a:solidFill>
                <a:latin typeface="Papernotes" pitchFamily="2" charset="0"/>
              </a:rPr>
              <a:t>UČITEL A ŽÁK</a:t>
            </a:r>
            <a:endParaRPr lang="en-US" sz="4400" b="1" dirty="0">
              <a:solidFill>
                <a:schemeClr val="tx1"/>
              </a:solidFill>
              <a:latin typeface="Papernotes" pitchFamily="2" charset="0"/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B4C4319-02B3-584F-90B4-EC4B3C6F9C25}"/>
              </a:ext>
            </a:extLst>
          </p:cNvPr>
          <p:cNvSpPr txBox="1"/>
          <p:nvPr/>
        </p:nvSpPr>
        <p:spPr>
          <a:xfrm>
            <a:off x="5423543" y="953431"/>
            <a:ext cx="635151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Japonští učitelé často budují </a:t>
            </a:r>
            <a:r>
              <a:rPr lang="cs-CZ" i="1" dirty="0" err="1"/>
              <a:t>kizumi</a:t>
            </a:r>
            <a:r>
              <a:rPr lang="cs-CZ" i="1" dirty="0"/>
              <a:t> </a:t>
            </a:r>
            <a:r>
              <a:rPr lang="cs-CZ" dirty="0"/>
              <a:t>(„dotýkání srdcí“)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err="1"/>
              <a:t>Kizumi</a:t>
            </a:r>
            <a:r>
              <a:rPr lang="cs-CZ" dirty="0"/>
              <a:t> je intimní vztah plný důvěry, učitelé se ve výuce snaží uplatňovat své zkušenosti i soukromé záležitosti, dbá se na emoce -&gt; více méně jde o přátelský vztah, učitelé i obědvají s žáky v jedné třídě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Emoční, sociální, mentální a fyzický rozvoj je stejně důležitý jako získávání nové vědomosti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Součástí výuky je i rozvoj v hygieně, chování mimo školu -&gt; předmět Poradenství pro životní styl na 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Japonští učitelé jsou často nazývány otci žáků (z důvodu práce nemají vlastní otcové na své děti moc času -&gt; vychovávají primárně matky)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Učitelé často navštěvují své záškoláky a snaží se jim domluvit, také chodí k slabším studentům domů a doučují je látku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V případě, že student udělá přestupek i mimo školu omlouvá se i učitel, jelikož přestupek jeho žáka je i zodpovědnost  jeho učitele (zachovává to reputaci učitele i školy)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01257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94A0-B928-BBB2-D032-E0167DB0F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building, red&#10;&#10;Description automatically generated">
            <a:extLst>
              <a:ext uri="{FF2B5EF4-FFF2-40B4-BE49-F238E27FC236}">
                <a16:creationId xmlns:a16="http://schemas.microsoft.com/office/drawing/2014/main" id="{C2481DB2-122A-D5AA-8146-2B59083397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032"/>
            <a:ext cx="12224256" cy="6870032"/>
          </a:xfrm>
        </p:spPr>
      </p:pic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D13F7A15-22BD-9B38-D051-D36F8E7D7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850" y="835761"/>
            <a:ext cx="634544" cy="301477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9DFCE79-704C-07B4-A9FD-2FB9068F8653}"/>
              </a:ext>
            </a:extLst>
          </p:cNvPr>
          <p:cNvGrpSpPr/>
          <p:nvPr/>
        </p:nvGrpSpPr>
        <p:grpSpPr>
          <a:xfrm>
            <a:off x="-100753" y="253276"/>
            <a:ext cx="12349689" cy="6716573"/>
            <a:chOff x="-100753" y="253276"/>
            <a:chExt cx="12349689" cy="671657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AB729CF-63AF-9382-76B3-CC5BD21AC741}"/>
                </a:ext>
              </a:extLst>
            </p:cNvPr>
            <p:cNvGrpSpPr/>
            <p:nvPr/>
          </p:nvGrpSpPr>
          <p:grpSpPr>
            <a:xfrm>
              <a:off x="-100753" y="253276"/>
              <a:ext cx="12349689" cy="6716573"/>
              <a:chOff x="-100753" y="253276"/>
              <a:chExt cx="12349689" cy="6716573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AE820CF-7C9F-1BFF-37B4-9649611B8E0F}"/>
                  </a:ext>
                </a:extLst>
              </p:cNvPr>
              <p:cNvSpPr/>
              <p:nvPr/>
            </p:nvSpPr>
            <p:spPr>
              <a:xfrm>
                <a:off x="838200" y="3622929"/>
                <a:ext cx="10358887" cy="187645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D1B6952-F215-8286-14CC-0D1856C49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0753" y="253276"/>
                <a:ext cx="2362738" cy="635144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60CD012-1892-E129-79B2-B721343B6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7036" y="4207213"/>
                <a:ext cx="3581900" cy="2762636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89911B-D65F-6D2F-39D6-ADFC027805E7}"/>
                </a:ext>
              </a:extLst>
            </p:cNvPr>
            <p:cNvSpPr txBox="1"/>
            <p:nvPr/>
          </p:nvSpPr>
          <p:spPr>
            <a:xfrm>
              <a:off x="3060658" y="4207212"/>
              <a:ext cx="54325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4000" b="1" dirty="0">
                  <a:latin typeface="Papernotes" pitchFamily="2" charset="0"/>
                </a:rPr>
                <a:t>BÝT ŽÁKEM V JAPONSKU</a:t>
              </a:r>
              <a:endParaRPr lang="en-US" sz="4000" b="1" dirty="0">
                <a:latin typeface="Papernot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6545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164C-E09A-0833-ABAB-304F231E4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FC002930-FA0F-A38A-963C-5E9C864E8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8588" y="1027906"/>
            <a:ext cx="634544" cy="301477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DD500C-3281-AAA1-BF62-B8F294FDA586}"/>
              </a:ext>
            </a:extLst>
          </p:cNvPr>
          <p:cNvSpPr/>
          <p:nvPr/>
        </p:nvSpPr>
        <p:spPr>
          <a:xfrm>
            <a:off x="2343150" y="444500"/>
            <a:ext cx="8591550" cy="132556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b="1" dirty="0">
                <a:solidFill>
                  <a:schemeClr val="tx1"/>
                </a:solidFill>
                <a:latin typeface="Papernotes" pitchFamily="2" charset="0"/>
              </a:rPr>
              <a:t>BÝT ŽÁKEM V JAPONSKU</a:t>
            </a:r>
            <a:endParaRPr lang="en-US" sz="4000" b="1" dirty="0">
              <a:solidFill>
                <a:schemeClr val="tx1"/>
              </a:solidFill>
              <a:latin typeface="Papernotes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CCF10E-95A2-109A-6A2B-C4A39409A624}"/>
              </a:ext>
            </a:extLst>
          </p:cNvPr>
          <p:cNvGrpSpPr/>
          <p:nvPr/>
        </p:nvGrpSpPr>
        <p:grpSpPr>
          <a:xfrm>
            <a:off x="1049907" y="2361162"/>
            <a:ext cx="11421899" cy="4509527"/>
            <a:chOff x="1113992" y="2149126"/>
            <a:chExt cx="11421899" cy="45095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91128A6-306B-ED78-8A84-2C2F4BDF5591}"/>
                </a:ext>
              </a:extLst>
            </p:cNvPr>
            <p:cNvSpPr/>
            <p:nvPr/>
          </p:nvSpPr>
          <p:spPr>
            <a:xfrm>
              <a:off x="1113992" y="2296663"/>
              <a:ext cx="10515600" cy="421445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tx1"/>
                </a:solidFill>
                <a:latin typeface="Papernotes" pitchFamily="2" charset="0"/>
              </a:endParaRPr>
            </a:p>
          </p:txBody>
        </p:sp>
        <p:pic>
          <p:nvPicPr>
            <p:cNvPr id="10" name="Picture 9" descr="A cartoon of a person&#10;&#10;Description automatically generated with low confidence">
              <a:extLst>
                <a:ext uri="{FF2B5EF4-FFF2-40B4-BE49-F238E27FC236}">
                  <a16:creationId xmlns:a16="http://schemas.microsoft.com/office/drawing/2014/main" id="{5EB2422E-A9AE-92BE-0E57-79892DCE8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6117" y="2149126"/>
              <a:ext cx="2959774" cy="4509527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4867A213-47BA-21C9-E738-D467A620F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2" y="124633"/>
            <a:ext cx="2304488" cy="2249619"/>
          </a:xfrm>
          <a:prstGeom prst="rect">
            <a:avLst/>
          </a:prstGeom>
        </p:spPr>
      </p:pic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F47EFED4-30DC-E0D9-A842-9A2A9FE95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594" y="3791497"/>
            <a:ext cx="2353003" cy="3086531"/>
          </a:xfrm>
          <a:prstGeom prst="rect">
            <a:avLst/>
          </a:prstGeom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9D3B94B1-B644-25BF-82E8-CBF5504D7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91" y="207034"/>
            <a:ext cx="2016218" cy="2074753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F9A6D20A-F988-4FCA-48FB-8BC1B5047028}"/>
              </a:ext>
            </a:extLst>
          </p:cNvPr>
          <p:cNvSpPr txBox="1"/>
          <p:nvPr/>
        </p:nvSpPr>
        <p:spPr>
          <a:xfrm>
            <a:off x="2221885" y="2778770"/>
            <a:ext cx="753869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Žáci jsou vedeni aby studovali protože musí, ne protože by to chtěli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Jsou primárně vychováváni matkami, které vychovávání svých děti považují za životní poslání -&gt; popírání individualismu již odmalička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Japonští žáci dostávají obrovské množství úkolů (čím jsou starší tím více, až 65 % žáků stráví více než 5 hodin týdně nad domácími úkoly) -&gt; „příliš volného času je nebezpečné“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Na začátku každého trimestru jsou žáci rozděleni do 4-5-ti členných skupin, každá má na starosti nějakou činnost (úklid, zalévání květin,…) -&gt; </a:t>
            </a:r>
          </a:p>
          <a:p>
            <a:r>
              <a:rPr lang="cs-CZ" dirty="0"/>
              <a:t>     v Japonských školkách nejsou uklízečky -&gt; výchova k běžnému fungování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Na žáky v Japonsku je kladen velký důraz, co se týče úspěchů (v mnoha anime vidíme snahu rozdělovat studenty na výborné a odpad) </a:t>
            </a:r>
          </a:p>
          <a:p>
            <a:r>
              <a:rPr lang="cs-CZ" dirty="0"/>
              <a:t>      -&gt; nemalé množství žáků se bojí svěřovat své hodnocení rodičům -&gt; vysoký počet útěků z domu  a pokusů o sebevraždu (častá šikana, jak učitelů, tak jiných žáků -&gt; </a:t>
            </a:r>
            <a:r>
              <a:rPr lang="cs-CZ" dirty="0" err="1"/>
              <a:t>Battle</a:t>
            </a:r>
            <a:r>
              <a:rPr lang="cs-CZ" dirty="0"/>
              <a:t> </a:t>
            </a:r>
            <a:r>
              <a:rPr lang="cs-CZ" dirty="0" err="1"/>
              <a:t>royal</a:t>
            </a:r>
            <a:r>
              <a:rPr lang="cs-CZ" dirty="0"/>
              <a:t>, </a:t>
            </a:r>
            <a:r>
              <a:rPr lang="cs-CZ" dirty="0" err="1"/>
              <a:t>Silent</a:t>
            </a:r>
            <a:r>
              <a:rPr lang="cs-CZ" dirty="0"/>
              <a:t> </a:t>
            </a:r>
            <a:r>
              <a:rPr lang="cs-CZ" dirty="0" err="1"/>
              <a:t>voice</a:t>
            </a:r>
            <a:r>
              <a:rPr lang="cs-CZ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594418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164C-E09A-0833-ABAB-304F231E4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FC002930-FA0F-A38A-963C-5E9C864E8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8588" y="1027906"/>
            <a:ext cx="634544" cy="301477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DD500C-3281-AAA1-BF62-B8F294FDA586}"/>
              </a:ext>
            </a:extLst>
          </p:cNvPr>
          <p:cNvSpPr/>
          <p:nvPr/>
        </p:nvSpPr>
        <p:spPr>
          <a:xfrm>
            <a:off x="2343150" y="444500"/>
            <a:ext cx="8591550" cy="132556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b="1" dirty="0">
                <a:solidFill>
                  <a:schemeClr val="tx1"/>
                </a:solidFill>
                <a:latin typeface="Papernotes" pitchFamily="2" charset="0"/>
              </a:rPr>
              <a:t>BÝT ŽÁKEM V JAPONSKU</a:t>
            </a:r>
            <a:endParaRPr lang="en-US" sz="4000" b="1" dirty="0">
              <a:solidFill>
                <a:schemeClr val="tx1"/>
              </a:solidFill>
              <a:latin typeface="Papernotes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CCF10E-95A2-109A-6A2B-C4A39409A624}"/>
              </a:ext>
            </a:extLst>
          </p:cNvPr>
          <p:cNvGrpSpPr/>
          <p:nvPr/>
        </p:nvGrpSpPr>
        <p:grpSpPr>
          <a:xfrm>
            <a:off x="1049907" y="2361162"/>
            <a:ext cx="11421899" cy="4509527"/>
            <a:chOff x="1113992" y="2149126"/>
            <a:chExt cx="11421899" cy="45095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91128A6-306B-ED78-8A84-2C2F4BDF5591}"/>
                </a:ext>
              </a:extLst>
            </p:cNvPr>
            <p:cNvSpPr/>
            <p:nvPr/>
          </p:nvSpPr>
          <p:spPr>
            <a:xfrm>
              <a:off x="1113992" y="2296663"/>
              <a:ext cx="10515600" cy="421445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tx1"/>
                </a:solidFill>
                <a:latin typeface="Papernotes" pitchFamily="2" charset="0"/>
              </a:endParaRPr>
            </a:p>
          </p:txBody>
        </p:sp>
        <p:pic>
          <p:nvPicPr>
            <p:cNvPr id="10" name="Picture 9" descr="A cartoon of a person&#10;&#10;Description automatically generated with low confidence">
              <a:extLst>
                <a:ext uri="{FF2B5EF4-FFF2-40B4-BE49-F238E27FC236}">
                  <a16:creationId xmlns:a16="http://schemas.microsoft.com/office/drawing/2014/main" id="{5EB2422E-A9AE-92BE-0E57-79892DCE8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6117" y="2149126"/>
              <a:ext cx="2959774" cy="4509527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4867A213-47BA-21C9-E738-D467A620F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2" y="124633"/>
            <a:ext cx="2304488" cy="2249619"/>
          </a:xfrm>
          <a:prstGeom prst="rect">
            <a:avLst/>
          </a:prstGeom>
        </p:spPr>
      </p:pic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F47EFED4-30DC-E0D9-A842-9A2A9FE95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594" y="3791497"/>
            <a:ext cx="2353003" cy="3086531"/>
          </a:xfrm>
          <a:prstGeom prst="rect">
            <a:avLst/>
          </a:prstGeom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9D3B94B1-B644-25BF-82E8-CBF5504D7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91" y="207034"/>
            <a:ext cx="2016218" cy="2074753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F9A6D20A-F988-4FCA-48FB-8BC1B5047028}"/>
              </a:ext>
            </a:extLst>
          </p:cNvPr>
          <p:cNvSpPr txBox="1"/>
          <p:nvPr/>
        </p:nvSpPr>
        <p:spPr>
          <a:xfrm>
            <a:off x="2221885" y="2778770"/>
            <a:ext cx="75386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MŠ – malý dozor nad žáky -&gt; odpovědnost za svoje činy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MŠ – velký důraz na emoce, dále se v rámci hodin důraz na emoce vytrácí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Na konci dne se učitelé vždy ptají dětí zda-</a:t>
            </a:r>
            <a:r>
              <a:rPr lang="cs-CZ" dirty="0" err="1"/>
              <a:t>li</a:t>
            </a:r>
            <a:r>
              <a:rPr lang="cs-CZ" dirty="0"/>
              <a:t> jsou se svou prací spokojeni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Na NS si žáci píšou deníky, kam píšou, co se jim stalo, co se naučili, co je trápí, co se změnilo, co se nezměnilo,… Tyto deníky následně odevzdávají učiteli, který jim napíše poznámky a doporučení -&gt; cca 95 % žáků toto považuje za nepříjemné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880371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DBE94-39AB-25C1-D8B5-47D08031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0894DEA9-40A2-FC74-D155-EB39DC45F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</p:spPr>
      </p:pic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4B97554F-F788-27AF-F895-903C11765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850" y="835761"/>
            <a:ext cx="634544" cy="301477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2DCAE3C-353F-A78D-A34D-3AC3255AF213}"/>
              </a:ext>
            </a:extLst>
          </p:cNvPr>
          <p:cNvGrpSpPr/>
          <p:nvPr/>
        </p:nvGrpSpPr>
        <p:grpSpPr>
          <a:xfrm>
            <a:off x="1153010" y="2322512"/>
            <a:ext cx="8600223" cy="2230915"/>
            <a:chOff x="1153010" y="2322512"/>
            <a:chExt cx="8600223" cy="223091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92A8778-DFD2-8D92-398C-D6BDC330E588}"/>
                </a:ext>
              </a:extLst>
            </p:cNvPr>
            <p:cNvSpPr/>
            <p:nvPr/>
          </p:nvSpPr>
          <p:spPr>
            <a:xfrm>
              <a:off x="1153010" y="2322512"/>
              <a:ext cx="1232502" cy="1144588"/>
            </a:xfrm>
            <a:prstGeom prst="ellipse">
              <a:avLst/>
            </a:prstGeom>
            <a:solidFill>
              <a:srgbClr val="F05565"/>
            </a:solidFill>
            <a:ln w="38100"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400" b="1" dirty="0">
                  <a:latin typeface="Papernotes" pitchFamily="2" charset="0"/>
                </a:rPr>
                <a:t>Š</a:t>
              </a:r>
              <a:endParaRPr lang="en-US" sz="4400" b="1" dirty="0">
                <a:latin typeface="Papernotes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34146B-B4C1-034B-C039-E660D702141E}"/>
                </a:ext>
              </a:extLst>
            </p:cNvPr>
            <p:cNvSpPr/>
            <p:nvPr/>
          </p:nvSpPr>
          <p:spPr>
            <a:xfrm>
              <a:off x="2375757" y="2322512"/>
              <a:ext cx="1232502" cy="1144588"/>
            </a:xfrm>
            <a:prstGeom prst="ellipse">
              <a:avLst/>
            </a:prstGeom>
            <a:solidFill>
              <a:srgbClr val="CDB66A"/>
            </a:solidFill>
            <a:ln w="38100"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400" b="1">
                  <a:latin typeface="Papernotes" pitchFamily="2" charset="0"/>
                </a:rPr>
                <a:t>K</a:t>
              </a:r>
              <a:endParaRPr lang="en-US" sz="4400" b="1">
                <a:latin typeface="Papernotes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1C2F69-2CA7-771F-B66E-7F59115E4E27}"/>
                </a:ext>
              </a:extLst>
            </p:cNvPr>
            <p:cNvSpPr/>
            <p:nvPr/>
          </p:nvSpPr>
          <p:spPr>
            <a:xfrm>
              <a:off x="3597658" y="2322512"/>
              <a:ext cx="1232502" cy="1144588"/>
            </a:xfrm>
            <a:prstGeom prst="ellipse">
              <a:avLst/>
            </a:prstGeom>
            <a:solidFill>
              <a:srgbClr val="5DCCF5"/>
            </a:solidFill>
            <a:ln w="38100"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400" b="1" dirty="0">
                  <a:latin typeface="Papernotes" pitchFamily="2" charset="0"/>
                </a:rPr>
                <a:t>O</a:t>
              </a:r>
              <a:endParaRPr lang="en-US" sz="4400" b="1" dirty="0">
                <a:latin typeface="Papernotes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0A3E42-B2AC-605A-7614-7F544BA1AE2B}"/>
                </a:ext>
              </a:extLst>
            </p:cNvPr>
            <p:cNvSpPr/>
            <p:nvPr/>
          </p:nvSpPr>
          <p:spPr>
            <a:xfrm>
              <a:off x="4827546" y="2322512"/>
              <a:ext cx="1232502" cy="1144588"/>
            </a:xfrm>
            <a:prstGeom prst="ellipse">
              <a:avLst/>
            </a:prstGeom>
            <a:solidFill>
              <a:srgbClr val="EC5CA1"/>
            </a:solidFill>
            <a:ln w="38100"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>
                  <a:latin typeface="Papernotes" pitchFamily="2" charset="0"/>
                </a:rPr>
                <a:t>L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15591C5-C718-B33A-FAAA-B5C955D6AE90}"/>
                </a:ext>
              </a:extLst>
            </p:cNvPr>
            <p:cNvSpPr/>
            <p:nvPr/>
          </p:nvSpPr>
          <p:spPr>
            <a:xfrm>
              <a:off x="6060048" y="2322512"/>
              <a:ext cx="1232502" cy="1144588"/>
            </a:xfrm>
            <a:prstGeom prst="ellipse">
              <a:avLst/>
            </a:prstGeom>
            <a:solidFill>
              <a:srgbClr val="ED7D31"/>
            </a:solidFill>
            <a:ln w="38100"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400" b="1" dirty="0">
                  <a:latin typeface="Papernotes" pitchFamily="2" charset="0"/>
                </a:rPr>
                <a:t>S</a:t>
              </a:r>
              <a:endParaRPr lang="en-US" sz="4400" b="1" dirty="0">
                <a:latin typeface="Papernotes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B0DC36-BF88-6F43-6B67-B76F26BFC3E3}"/>
                </a:ext>
              </a:extLst>
            </p:cNvPr>
            <p:cNvSpPr txBox="1"/>
            <p:nvPr/>
          </p:nvSpPr>
          <p:spPr>
            <a:xfrm flipH="1">
              <a:off x="2190383" y="3353098"/>
              <a:ext cx="75628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sz="7200" b="1">
                  <a:latin typeface="Papernotes" pitchFamily="2" charset="0"/>
                </a:rPr>
                <a:t>V JAPONSKU</a:t>
              </a:r>
              <a:endParaRPr lang="en-US" sz="7200" b="1">
                <a:latin typeface="Papernotes" pitchFamily="2" charset="0"/>
              </a:endParaRPr>
            </a:p>
          </p:txBody>
        </p:sp>
      </p:grpSp>
      <p:sp>
        <p:nvSpPr>
          <p:cNvPr id="3" name="Oval 6">
            <a:extLst>
              <a:ext uri="{FF2B5EF4-FFF2-40B4-BE49-F238E27FC236}">
                <a16:creationId xmlns:a16="http://schemas.microsoft.com/office/drawing/2014/main" id="{D5A66C7A-3DBA-070F-207C-30620D9744B7}"/>
              </a:ext>
            </a:extLst>
          </p:cNvPr>
          <p:cNvSpPr/>
          <p:nvPr/>
        </p:nvSpPr>
        <p:spPr>
          <a:xfrm>
            <a:off x="7289936" y="2339481"/>
            <a:ext cx="1232502" cy="1144588"/>
          </a:xfrm>
          <a:prstGeom prst="ellipse">
            <a:avLst/>
          </a:prstGeom>
          <a:solidFill>
            <a:srgbClr val="F05565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400" b="1" dirty="0">
                <a:latin typeface="Papernotes" pitchFamily="2" charset="0"/>
              </a:rPr>
              <a:t>T</a:t>
            </a:r>
            <a:endParaRPr lang="en-US" sz="4400" b="1" dirty="0">
              <a:latin typeface="Papernotes" pitchFamily="2" charset="0"/>
            </a:endParaRPr>
          </a:p>
        </p:txBody>
      </p:sp>
      <p:sp>
        <p:nvSpPr>
          <p:cNvPr id="5" name="Oval 7">
            <a:extLst>
              <a:ext uri="{FF2B5EF4-FFF2-40B4-BE49-F238E27FC236}">
                <a16:creationId xmlns:a16="http://schemas.microsoft.com/office/drawing/2014/main" id="{95FDD9B1-661C-E1F8-E682-E69C8BA17B5E}"/>
              </a:ext>
            </a:extLst>
          </p:cNvPr>
          <p:cNvSpPr/>
          <p:nvPr/>
        </p:nvSpPr>
        <p:spPr>
          <a:xfrm>
            <a:off x="8519424" y="2339481"/>
            <a:ext cx="1232502" cy="1144588"/>
          </a:xfrm>
          <a:prstGeom prst="ellipse">
            <a:avLst/>
          </a:prstGeom>
          <a:solidFill>
            <a:srgbClr val="CDB66A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400" b="1" dirty="0">
                <a:latin typeface="Papernotes" pitchFamily="2" charset="0"/>
              </a:rPr>
              <a:t>V</a:t>
            </a:r>
            <a:endParaRPr lang="en-US" sz="4400" b="1" dirty="0">
              <a:latin typeface="Papernotes" pitchFamily="2" charset="0"/>
            </a:endParaRPr>
          </a:p>
        </p:txBody>
      </p:sp>
      <p:sp>
        <p:nvSpPr>
          <p:cNvPr id="12" name="Oval 8">
            <a:extLst>
              <a:ext uri="{FF2B5EF4-FFF2-40B4-BE49-F238E27FC236}">
                <a16:creationId xmlns:a16="http://schemas.microsoft.com/office/drawing/2014/main" id="{E7A05320-6063-54D3-532D-40369AE585FD}"/>
              </a:ext>
            </a:extLst>
          </p:cNvPr>
          <p:cNvSpPr/>
          <p:nvPr/>
        </p:nvSpPr>
        <p:spPr>
          <a:xfrm>
            <a:off x="9731970" y="2339481"/>
            <a:ext cx="1232502" cy="1144588"/>
          </a:xfrm>
          <a:prstGeom prst="ellipse">
            <a:avLst/>
          </a:prstGeom>
          <a:solidFill>
            <a:srgbClr val="5DCCF5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400" b="1" dirty="0">
                <a:latin typeface="Papernotes" pitchFamily="2" charset="0"/>
              </a:rPr>
              <a:t>Í</a:t>
            </a:r>
            <a:endParaRPr lang="en-US" sz="4400" b="1" dirty="0">
              <a:latin typeface="Papernot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9925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B6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A5143FC-5110-C253-081D-95C8A743FEC5}"/>
              </a:ext>
            </a:extLst>
          </p:cNvPr>
          <p:cNvSpPr/>
          <p:nvPr/>
        </p:nvSpPr>
        <p:spPr>
          <a:xfrm>
            <a:off x="3941273" y="2923851"/>
            <a:ext cx="8105724" cy="127699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400" b="1" dirty="0">
                <a:solidFill>
                  <a:schemeClr val="tx1"/>
                </a:solidFill>
                <a:latin typeface="Papernotes" pitchFamily="2" charset="0"/>
              </a:rPr>
              <a:t>ZÁVĚR A ZDROJE</a:t>
            </a:r>
            <a:endParaRPr lang="en-US" sz="4400" b="1" dirty="0">
              <a:solidFill>
                <a:schemeClr val="tx1"/>
              </a:solidFill>
              <a:latin typeface="Papernotes" pitchFamily="2" charset="0"/>
            </a:endParaRPr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4BD2705E-656D-E63D-BF4F-BE3434C92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850" y="835761"/>
            <a:ext cx="634544" cy="30147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7607FA2-0466-FBF4-C441-28A7E4BC66C9}"/>
              </a:ext>
            </a:extLst>
          </p:cNvPr>
          <p:cNvGrpSpPr/>
          <p:nvPr/>
        </p:nvGrpSpPr>
        <p:grpSpPr>
          <a:xfrm>
            <a:off x="-622070" y="0"/>
            <a:ext cx="6311564" cy="7124700"/>
            <a:chOff x="-583970" y="-76200"/>
            <a:chExt cx="6311564" cy="7124700"/>
          </a:xfrm>
        </p:grpSpPr>
        <p:pic>
          <p:nvPicPr>
            <p:cNvPr id="6" name="Picture 5" descr="A person in a garment&#10;&#10;Description automatically generated with low confidence">
              <a:extLst>
                <a:ext uri="{FF2B5EF4-FFF2-40B4-BE49-F238E27FC236}">
                  <a16:creationId xmlns:a16="http://schemas.microsoft.com/office/drawing/2014/main" id="{39DC9E25-10CD-53DD-2862-0E057984B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2206" y="-76200"/>
              <a:ext cx="6019800" cy="7124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377EFD-18E1-4148-32CC-5D6EF7A21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3970" y="3047479"/>
              <a:ext cx="2381582" cy="373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68842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F33AB46-1521-25DA-27A1-8CAAAB82E0AF}"/>
              </a:ext>
            </a:extLst>
          </p:cNvPr>
          <p:cNvGrpSpPr/>
          <p:nvPr/>
        </p:nvGrpSpPr>
        <p:grpSpPr>
          <a:xfrm>
            <a:off x="666750" y="476250"/>
            <a:ext cx="10629900" cy="6175831"/>
            <a:chOff x="666750" y="476250"/>
            <a:chExt cx="10629900" cy="617583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6EFA3DE-C7A2-0945-91E6-30F6634660D3}"/>
                </a:ext>
              </a:extLst>
            </p:cNvPr>
            <p:cNvSpPr/>
            <p:nvPr/>
          </p:nvSpPr>
          <p:spPr>
            <a:xfrm>
              <a:off x="666750" y="476250"/>
              <a:ext cx="10629900" cy="59055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F2FA44-4026-0ADE-B655-C0A725486AF4}"/>
                </a:ext>
              </a:extLst>
            </p:cNvPr>
            <p:cNvSpPr txBox="1"/>
            <p:nvPr/>
          </p:nvSpPr>
          <p:spPr>
            <a:xfrm>
              <a:off x="2399097" y="1943100"/>
              <a:ext cx="8591458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cs-CZ" dirty="0">
                  <a:latin typeface="Papernotes" pitchFamily="2" charset="0"/>
                </a:rPr>
                <a:t>Čas pro diskuzi.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cs-CZ" dirty="0">
                <a:latin typeface="Papernotes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cs-CZ" dirty="0">
                <a:latin typeface="Papernotes" pitchFamily="2" charset="0"/>
              </a:endParaRPr>
            </a:p>
            <a:p>
              <a:endParaRPr lang="cs-CZ" dirty="0">
                <a:latin typeface="Papernotes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cs-CZ" dirty="0"/>
                <a:t>Veronika </a:t>
              </a:r>
              <a:r>
                <a:rPr lang="cs-CZ" dirty="0" err="1"/>
                <a:t>Recová</a:t>
              </a:r>
              <a:r>
                <a:rPr lang="cs-CZ" dirty="0"/>
                <a:t>, bakalářská práce: Moderní japonské školství: Učitelská profese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education.jnto.go.jp/</a:t>
              </a:r>
              <a:r>
                <a:rPr lang="en-US" dirty="0" err="1"/>
                <a:t>en</a:t>
              </a:r>
              <a:r>
                <a:rPr lang="en-US" dirty="0"/>
                <a:t>/school-in-</a:t>
              </a:r>
              <a:r>
                <a:rPr lang="en-US" dirty="0" err="1"/>
                <a:t>japan</a:t>
              </a:r>
              <a:r>
                <a:rPr lang="en-US" dirty="0"/>
                <a:t>/</a:t>
              </a:r>
              <a:r>
                <a:rPr lang="en-US" dirty="0" err="1"/>
                <a:t>japanese</a:t>
              </a:r>
              <a:r>
                <a:rPr lang="en-US" dirty="0"/>
                <a:t>-education-system/</a:t>
              </a:r>
              <a:endParaRPr lang="cs-CZ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cs-CZ" dirty="0">
                  <a:hlinkClick r:id="rId2"/>
                </a:rPr>
                <a:t>https://interacnetwork.com/school-life-in-japan/</a:t>
              </a:r>
              <a:endParaRPr lang="cs-CZ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cs-CZ" dirty="0"/>
                <a:t>zakony.centrum.cz/</a:t>
              </a:r>
              <a:r>
                <a:rPr lang="cs-CZ" dirty="0" err="1"/>
                <a:t>skolsky-zakon</a:t>
              </a:r>
              <a:r>
                <a:rPr lang="cs-CZ" dirty="0"/>
                <a:t>/cast-1-paragraf-26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cs-CZ" dirty="0">
                <a:latin typeface="Papernotes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cs-CZ" dirty="0">
                <a:latin typeface="Papernotes" pitchFamily="2" charset="0"/>
              </a:endParaRPr>
            </a:p>
            <a:p>
              <a:endParaRPr lang="en-US" sz="2400" dirty="0">
                <a:latin typeface="Papernotes" pitchFamily="2" charset="0"/>
              </a:endParaRPr>
            </a:p>
            <a:p>
              <a:endParaRPr lang="en-US" sz="2400" b="1" dirty="0">
                <a:latin typeface="Papernotes" pitchFamily="2" charset="0"/>
              </a:endParaRPr>
            </a:p>
            <a:p>
              <a:endParaRPr lang="en-US" sz="2400" b="1" dirty="0">
                <a:latin typeface="Papernotes" pitchFamily="2" charset="0"/>
              </a:endParaRPr>
            </a:p>
            <a:p>
              <a:endParaRPr lang="en-US" sz="2400" b="1" dirty="0">
                <a:latin typeface="Papernotes" pitchFamily="2" charset="0"/>
              </a:endParaRPr>
            </a:p>
            <a:p>
              <a:endParaRPr lang="en-US" sz="2400" b="1" dirty="0">
                <a:latin typeface="Papernotes" pitchFamily="2" charset="0"/>
              </a:endParaRPr>
            </a:p>
          </p:txBody>
        </p:sp>
      </p:grp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FC9C67E4-9EF8-F3EC-8E32-1E3E95B86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850" y="835761"/>
            <a:ext cx="634544" cy="3014778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8DAF74A-1300-AE97-0A71-922404D78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800" y="3199889"/>
            <a:ext cx="3943900" cy="365811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082F81E-C60A-314D-E285-248A6099E368}"/>
              </a:ext>
            </a:extLst>
          </p:cNvPr>
          <p:cNvGrpSpPr/>
          <p:nvPr/>
        </p:nvGrpSpPr>
        <p:grpSpPr>
          <a:xfrm>
            <a:off x="132147" y="198083"/>
            <a:ext cx="2266950" cy="2228851"/>
            <a:chOff x="209550" y="171450"/>
            <a:chExt cx="2266950" cy="222885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ADEE81A-062C-6B8E-FA60-A3BEF38F86A4}"/>
                </a:ext>
              </a:extLst>
            </p:cNvPr>
            <p:cNvSpPr/>
            <p:nvPr/>
          </p:nvSpPr>
          <p:spPr>
            <a:xfrm>
              <a:off x="209550" y="171450"/>
              <a:ext cx="2266950" cy="21717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65EAFC6-122B-4B78-1473-92ADB7F1C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" y="238967"/>
              <a:ext cx="1618047" cy="2161334"/>
            </a:xfrm>
            <a:prstGeom prst="rect">
              <a:avLst/>
            </a:prstGeom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9093174-77EF-4D9E-8076-8BC19D25AB4B}"/>
              </a:ext>
            </a:extLst>
          </p:cNvPr>
          <p:cNvSpPr/>
          <p:nvPr/>
        </p:nvSpPr>
        <p:spPr>
          <a:xfrm>
            <a:off x="2554641" y="610188"/>
            <a:ext cx="8222849" cy="1049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b="1" dirty="0">
                <a:latin typeface="Papernotes" pitchFamily="2" charset="0"/>
              </a:rPr>
              <a:t>ZÁVĚR A ZDROJE</a:t>
            </a:r>
            <a:endParaRPr lang="en-US" sz="4000" b="1" dirty="0">
              <a:latin typeface="Papernot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3570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AE54-BB8B-95FB-46D4-F6369CC70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people in garment&#10;&#10;Description automatically generated with low confidence">
            <a:extLst>
              <a:ext uri="{FF2B5EF4-FFF2-40B4-BE49-F238E27FC236}">
                <a16:creationId xmlns:a16="http://schemas.microsoft.com/office/drawing/2014/main" id="{77E243E7-685C-6BB4-EC68-257863FCB9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2823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AECA834-59A4-244A-2A9C-DBCB814C54DB}"/>
              </a:ext>
            </a:extLst>
          </p:cNvPr>
          <p:cNvSpPr/>
          <p:nvPr/>
        </p:nvSpPr>
        <p:spPr>
          <a:xfrm>
            <a:off x="838200" y="4479835"/>
            <a:ext cx="1537303" cy="1411287"/>
          </a:xfrm>
          <a:prstGeom prst="ellipse">
            <a:avLst/>
          </a:prstGeom>
          <a:solidFill>
            <a:srgbClr val="F05565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000" b="1" dirty="0">
                <a:latin typeface="Papernotes" pitchFamily="2" charset="0"/>
              </a:rPr>
              <a:t>k</a:t>
            </a:r>
            <a:endParaRPr lang="en-US" sz="6000" b="1" dirty="0">
              <a:latin typeface="Papernotes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BFFB4E-40A1-3581-8759-2E6BC5595A68}"/>
              </a:ext>
            </a:extLst>
          </p:cNvPr>
          <p:cNvSpPr/>
          <p:nvPr/>
        </p:nvSpPr>
        <p:spPr>
          <a:xfrm>
            <a:off x="3046732" y="4479835"/>
            <a:ext cx="1537303" cy="1411287"/>
          </a:xfrm>
          <a:prstGeom prst="ellipse">
            <a:avLst/>
          </a:prstGeom>
          <a:solidFill>
            <a:srgbClr val="CDB66A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000" b="1" dirty="0">
                <a:latin typeface="Papernotes" pitchFamily="2" charset="0"/>
              </a:rPr>
              <a:t>o</a:t>
            </a:r>
            <a:endParaRPr lang="en-US" sz="6000" b="1" dirty="0">
              <a:latin typeface="Papernotes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570283-7F62-3308-545C-7F74E1A35F04}"/>
              </a:ext>
            </a:extLst>
          </p:cNvPr>
          <p:cNvSpPr/>
          <p:nvPr/>
        </p:nvSpPr>
        <p:spPr>
          <a:xfrm>
            <a:off x="5255264" y="4479834"/>
            <a:ext cx="1537303" cy="1411287"/>
          </a:xfrm>
          <a:prstGeom prst="ellipse">
            <a:avLst/>
          </a:prstGeom>
          <a:solidFill>
            <a:srgbClr val="5DCCF5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000" b="1" dirty="0">
                <a:latin typeface="Papernotes" pitchFamily="2" charset="0"/>
              </a:rPr>
              <a:t>n</a:t>
            </a:r>
            <a:endParaRPr lang="en-US" sz="6000" b="1" dirty="0">
              <a:latin typeface="Papernotes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68A604-5A82-3143-DF14-065E3C565FA0}"/>
              </a:ext>
            </a:extLst>
          </p:cNvPr>
          <p:cNvSpPr/>
          <p:nvPr/>
        </p:nvSpPr>
        <p:spPr>
          <a:xfrm>
            <a:off x="7335187" y="4479834"/>
            <a:ext cx="1537303" cy="1411287"/>
          </a:xfrm>
          <a:prstGeom prst="ellipse">
            <a:avLst/>
          </a:prstGeom>
          <a:solidFill>
            <a:srgbClr val="EC5CA1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000" b="1" dirty="0">
                <a:latin typeface="Papernotes" pitchFamily="2" charset="0"/>
              </a:rPr>
              <a:t>e</a:t>
            </a:r>
            <a:endParaRPr lang="en-US" sz="6000" b="1" dirty="0">
              <a:latin typeface="Papernotes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D77A76-58D6-E5B6-B87C-18219D67CF29}"/>
              </a:ext>
            </a:extLst>
          </p:cNvPr>
          <p:cNvSpPr/>
          <p:nvPr/>
        </p:nvSpPr>
        <p:spPr>
          <a:xfrm>
            <a:off x="9674445" y="4479834"/>
            <a:ext cx="1537303" cy="1411287"/>
          </a:xfrm>
          <a:prstGeom prst="ellipse">
            <a:avLst/>
          </a:prstGeom>
          <a:solidFill>
            <a:srgbClr val="ED7D31"/>
          </a:solidFill>
          <a:ln w="381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000" b="1" dirty="0">
                <a:latin typeface="Papernotes" pitchFamily="2" charset="0"/>
              </a:rPr>
              <a:t>c</a:t>
            </a:r>
            <a:endParaRPr lang="en-US" sz="6000" b="1" dirty="0">
              <a:latin typeface="Papernot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639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ams&#10;&#10;Description automatically generated">
            <a:extLst>
              <a:ext uri="{FF2B5EF4-FFF2-40B4-BE49-F238E27FC236}">
                <a16:creationId xmlns:a16="http://schemas.microsoft.com/office/drawing/2014/main" id="{667FDB4C-01AA-9EF4-EB25-FE8D81E35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1390650"/>
            <a:ext cx="5811520" cy="565785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5A91B8A-9C33-E4EF-F78B-D1759303431B}"/>
              </a:ext>
            </a:extLst>
          </p:cNvPr>
          <p:cNvSpPr/>
          <p:nvPr/>
        </p:nvSpPr>
        <p:spPr>
          <a:xfrm>
            <a:off x="344209" y="1218784"/>
            <a:ext cx="6419850" cy="714907"/>
          </a:xfrm>
          <a:prstGeom prst="roundRect">
            <a:avLst/>
          </a:prstGeom>
          <a:solidFill>
            <a:srgbClr val="5DCCF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400" b="1">
                <a:solidFill>
                  <a:schemeClr val="tx1"/>
                </a:solidFill>
                <a:latin typeface="Papernotes" pitchFamily="2" charset="0"/>
              </a:rPr>
              <a:t>1. Obecný úvod do Japonského školství </a:t>
            </a:r>
            <a:endParaRPr lang="en-US" sz="2400" b="1">
              <a:solidFill>
                <a:schemeClr val="tx1"/>
              </a:solidFill>
              <a:latin typeface="Papernotes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C859C9-3C6C-FCF9-4C92-219AD703B459}"/>
              </a:ext>
            </a:extLst>
          </p:cNvPr>
          <p:cNvSpPr/>
          <p:nvPr/>
        </p:nvSpPr>
        <p:spPr>
          <a:xfrm>
            <a:off x="344209" y="1994738"/>
            <a:ext cx="6419850" cy="714907"/>
          </a:xfrm>
          <a:prstGeom prst="roundRect">
            <a:avLst/>
          </a:prstGeom>
          <a:solidFill>
            <a:srgbClr val="EC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Papernotes" pitchFamily="2" charset="0"/>
              </a:rPr>
              <a:t>2. Učebnice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EDFF30C-D35F-14E2-3ABD-7524683EE30A}"/>
              </a:ext>
            </a:extLst>
          </p:cNvPr>
          <p:cNvSpPr/>
          <p:nvPr/>
        </p:nvSpPr>
        <p:spPr>
          <a:xfrm>
            <a:off x="344209" y="2794390"/>
            <a:ext cx="6419850" cy="714907"/>
          </a:xfrm>
          <a:prstGeom prst="roundRect">
            <a:avLst/>
          </a:prstGeom>
          <a:solidFill>
            <a:srgbClr val="ED7D3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Papernotes" pitchFamily="2" charset="0"/>
              </a:rPr>
              <a:t>3. </a:t>
            </a:r>
            <a:r>
              <a:rPr lang="cs-CZ" sz="2400" b="1">
                <a:solidFill>
                  <a:schemeClr val="tx1"/>
                </a:solidFill>
                <a:latin typeface="Papernotes" pitchFamily="2" charset="0"/>
              </a:rPr>
              <a:t>Výuka v Japonsku</a:t>
            </a:r>
            <a:endParaRPr lang="en-US" sz="2400" b="1">
              <a:solidFill>
                <a:schemeClr val="tx1"/>
              </a:solidFill>
              <a:latin typeface="Papernotes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1F373B0-1F3D-910D-4D41-77810EC7CE80}"/>
              </a:ext>
            </a:extLst>
          </p:cNvPr>
          <p:cNvSpPr/>
          <p:nvPr/>
        </p:nvSpPr>
        <p:spPr>
          <a:xfrm>
            <a:off x="344209" y="3590297"/>
            <a:ext cx="6419850" cy="714907"/>
          </a:xfrm>
          <a:prstGeom prst="roundRect">
            <a:avLst/>
          </a:prstGeom>
          <a:solidFill>
            <a:srgbClr val="F0556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400" b="1" dirty="0">
                <a:solidFill>
                  <a:schemeClr val="tx1"/>
                </a:solidFill>
                <a:latin typeface="Papernotes" pitchFamily="2" charset="0"/>
              </a:rPr>
              <a:t>4</a:t>
            </a:r>
            <a:r>
              <a:rPr lang="en-US" sz="2400" b="1" dirty="0">
                <a:solidFill>
                  <a:schemeClr val="tx1"/>
                </a:solidFill>
                <a:latin typeface="Papernotes" pitchFamily="2" charset="0"/>
              </a:rPr>
              <a:t>. </a:t>
            </a:r>
            <a:r>
              <a:rPr lang="cs-CZ" sz="2400" b="1" dirty="0">
                <a:solidFill>
                  <a:schemeClr val="tx1"/>
                </a:solidFill>
                <a:latin typeface="Papernotes" pitchFamily="2" charset="0"/>
              </a:rPr>
              <a:t>Být u</a:t>
            </a:r>
            <a:r>
              <a:rPr lang="en-US" sz="2400" b="1" dirty="0" err="1">
                <a:solidFill>
                  <a:schemeClr val="tx1"/>
                </a:solidFill>
                <a:latin typeface="Papernotes" pitchFamily="2" charset="0"/>
              </a:rPr>
              <a:t>čitel</a:t>
            </a:r>
            <a:r>
              <a:rPr lang="cs-CZ" sz="2400" b="1" dirty="0" err="1">
                <a:solidFill>
                  <a:schemeClr val="tx1"/>
                </a:solidFill>
                <a:latin typeface="Papernotes" pitchFamily="2" charset="0"/>
              </a:rPr>
              <a:t>em</a:t>
            </a:r>
            <a:r>
              <a:rPr lang="en-US" sz="2400" b="1" dirty="0">
                <a:solidFill>
                  <a:schemeClr val="tx1"/>
                </a:solidFill>
                <a:latin typeface="Papernotes" pitchFamily="2" charset="0"/>
              </a:rPr>
              <a:t> v </a:t>
            </a:r>
            <a:r>
              <a:rPr lang="en-US" sz="2400" b="1" dirty="0" err="1">
                <a:solidFill>
                  <a:schemeClr val="tx1"/>
                </a:solidFill>
                <a:latin typeface="Papernotes" pitchFamily="2" charset="0"/>
              </a:rPr>
              <a:t>Japonsku</a:t>
            </a:r>
            <a:endParaRPr lang="en-US" sz="2400" b="1" dirty="0">
              <a:solidFill>
                <a:schemeClr val="tx1"/>
              </a:solidFill>
              <a:latin typeface="Papernotes" pitchFamily="2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E20FB97-E5CC-6005-6771-B066B25BC6D1}"/>
              </a:ext>
            </a:extLst>
          </p:cNvPr>
          <p:cNvSpPr/>
          <p:nvPr/>
        </p:nvSpPr>
        <p:spPr>
          <a:xfrm>
            <a:off x="344209" y="4386204"/>
            <a:ext cx="6419850" cy="699451"/>
          </a:xfrm>
          <a:prstGeom prst="roundRect">
            <a:avLst/>
          </a:prstGeom>
          <a:solidFill>
            <a:srgbClr val="CDB66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400" b="1">
                <a:solidFill>
                  <a:schemeClr val="tx1"/>
                </a:solidFill>
                <a:latin typeface="Papernotes" pitchFamily="2" charset="0"/>
              </a:rPr>
              <a:t>5. </a:t>
            </a:r>
            <a:r>
              <a:rPr lang="en-US" sz="2400" b="1" err="1">
                <a:solidFill>
                  <a:schemeClr val="tx1"/>
                </a:solidFill>
                <a:latin typeface="Papernotes" pitchFamily="2" charset="0"/>
              </a:rPr>
              <a:t>Učitel a žák</a:t>
            </a:r>
            <a:r>
              <a:rPr lang="cs-CZ" sz="2400" b="1">
                <a:solidFill>
                  <a:schemeClr val="tx1"/>
                </a:solidFill>
                <a:latin typeface="Papernotes" pitchFamily="2" charset="0"/>
              </a:rPr>
              <a:t> </a:t>
            </a:r>
            <a:endParaRPr lang="en-US" sz="2400" b="1">
              <a:solidFill>
                <a:schemeClr val="tx1"/>
              </a:solidFill>
              <a:latin typeface="Papernotes" pitchFamily="2" charset="0"/>
            </a:endParaRP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D759C75F-D2D7-DFCE-9C98-64472F15E16F}"/>
              </a:ext>
            </a:extLst>
          </p:cNvPr>
          <p:cNvGrpSpPr/>
          <p:nvPr/>
        </p:nvGrpSpPr>
        <p:grpSpPr>
          <a:xfrm>
            <a:off x="475904" y="114297"/>
            <a:ext cx="6156460" cy="1043440"/>
            <a:chOff x="2791059" y="311150"/>
            <a:chExt cx="6156460" cy="1043440"/>
          </a:xfrm>
        </p:grpSpPr>
        <p:sp>
          <p:nvSpPr>
            <p:cNvPr id="3" name="Oval 6">
              <a:extLst>
                <a:ext uri="{FF2B5EF4-FFF2-40B4-BE49-F238E27FC236}">
                  <a16:creationId xmlns:a16="http://schemas.microsoft.com/office/drawing/2014/main" id="{110AE50F-77C6-6DCD-6BF4-79AC2E7426AA}"/>
                </a:ext>
              </a:extLst>
            </p:cNvPr>
            <p:cNvSpPr/>
            <p:nvPr/>
          </p:nvSpPr>
          <p:spPr>
            <a:xfrm>
              <a:off x="2791059" y="311150"/>
              <a:ext cx="1146778" cy="1019742"/>
            </a:xfrm>
            <a:prstGeom prst="ellipse">
              <a:avLst/>
            </a:prstGeom>
            <a:solidFill>
              <a:srgbClr val="F05565"/>
            </a:solidFill>
            <a:ln w="38100"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6600" b="1">
                  <a:latin typeface="Papernotes" pitchFamily="2" charset="0"/>
                </a:rPr>
                <a:t>O</a:t>
              </a:r>
              <a:endParaRPr lang="en-US" sz="6600" b="1">
                <a:latin typeface="Papernotes" pitchFamily="2" charset="0"/>
              </a:endParaRPr>
            </a:p>
          </p:txBody>
        </p:sp>
        <p:sp>
          <p:nvSpPr>
            <p:cNvPr id="4" name="Oval 7">
              <a:extLst>
                <a:ext uri="{FF2B5EF4-FFF2-40B4-BE49-F238E27FC236}">
                  <a16:creationId xmlns:a16="http://schemas.microsoft.com/office/drawing/2014/main" id="{490CD979-4787-7AC1-1577-365CE19A2EE9}"/>
                </a:ext>
              </a:extLst>
            </p:cNvPr>
            <p:cNvSpPr/>
            <p:nvPr/>
          </p:nvSpPr>
          <p:spPr>
            <a:xfrm>
              <a:off x="4015657" y="334848"/>
              <a:ext cx="1146778" cy="1019742"/>
            </a:xfrm>
            <a:prstGeom prst="ellipse">
              <a:avLst/>
            </a:prstGeom>
            <a:solidFill>
              <a:srgbClr val="CDB66A"/>
            </a:solidFill>
            <a:ln w="38100"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6600" b="1">
                  <a:latin typeface="Papernotes" pitchFamily="2" charset="0"/>
                </a:rPr>
                <a:t>B</a:t>
              </a:r>
              <a:endParaRPr lang="en-US" sz="6600" b="1">
                <a:latin typeface="Papernotes" pitchFamily="2" charset="0"/>
              </a:endParaRPr>
            </a:p>
          </p:txBody>
        </p:sp>
        <p:sp>
          <p:nvSpPr>
            <p:cNvPr id="21" name="Oval 8">
              <a:extLst>
                <a:ext uri="{FF2B5EF4-FFF2-40B4-BE49-F238E27FC236}">
                  <a16:creationId xmlns:a16="http://schemas.microsoft.com/office/drawing/2014/main" id="{2D369D21-8D7D-15B9-264A-E81F53EF5672}"/>
                </a:ext>
              </a:extLst>
            </p:cNvPr>
            <p:cNvSpPr/>
            <p:nvPr/>
          </p:nvSpPr>
          <p:spPr>
            <a:xfrm>
              <a:off x="5295900" y="325890"/>
              <a:ext cx="1146778" cy="1019742"/>
            </a:xfrm>
            <a:prstGeom prst="ellipse">
              <a:avLst/>
            </a:prstGeom>
            <a:solidFill>
              <a:srgbClr val="5DCCF5"/>
            </a:solidFill>
            <a:ln w="38100"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6600" b="1">
                  <a:latin typeface="Papernotes" pitchFamily="2" charset="0"/>
                </a:rPr>
                <a:t>S</a:t>
              </a:r>
              <a:endParaRPr lang="en-US" sz="6600" b="1">
                <a:latin typeface="Papernotes" pitchFamily="2" charset="0"/>
              </a:endParaRPr>
            </a:p>
          </p:txBody>
        </p:sp>
        <p:sp>
          <p:nvSpPr>
            <p:cNvPr id="22" name="Oval 9">
              <a:extLst>
                <a:ext uri="{FF2B5EF4-FFF2-40B4-BE49-F238E27FC236}">
                  <a16:creationId xmlns:a16="http://schemas.microsoft.com/office/drawing/2014/main" id="{CABD09DB-7A27-DE49-8407-FA7599E90B1C}"/>
                </a:ext>
              </a:extLst>
            </p:cNvPr>
            <p:cNvSpPr/>
            <p:nvPr/>
          </p:nvSpPr>
          <p:spPr>
            <a:xfrm>
              <a:off x="6590448" y="325890"/>
              <a:ext cx="1146778" cy="1019742"/>
            </a:xfrm>
            <a:prstGeom prst="ellipse">
              <a:avLst/>
            </a:prstGeom>
            <a:solidFill>
              <a:srgbClr val="EC5CA1"/>
            </a:solidFill>
            <a:ln w="38100"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6600" b="1">
                  <a:latin typeface="Papernotes" pitchFamily="2" charset="0"/>
                </a:rPr>
                <a:t>A</a:t>
              </a:r>
              <a:endParaRPr lang="en-US" sz="6600" b="1">
                <a:latin typeface="Papernotes" pitchFamily="2" charset="0"/>
              </a:endParaRPr>
            </a:p>
          </p:txBody>
        </p:sp>
        <p:sp>
          <p:nvSpPr>
            <p:cNvPr id="23" name="Oval 10">
              <a:extLst>
                <a:ext uri="{FF2B5EF4-FFF2-40B4-BE49-F238E27FC236}">
                  <a16:creationId xmlns:a16="http://schemas.microsoft.com/office/drawing/2014/main" id="{67FEA6FD-A631-A072-9231-0F8A06661BD5}"/>
                </a:ext>
              </a:extLst>
            </p:cNvPr>
            <p:cNvSpPr/>
            <p:nvPr/>
          </p:nvSpPr>
          <p:spPr>
            <a:xfrm>
              <a:off x="7800741" y="334848"/>
              <a:ext cx="1146778" cy="1019742"/>
            </a:xfrm>
            <a:prstGeom prst="ellipse">
              <a:avLst/>
            </a:prstGeom>
            <a:solidFill>
              <a:srgbClr val="ED7D31"/>
            </a:solidFill>
            <a:ln w="38100"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6600" b="1">
                  <a:latin typeface="Papernotes" pitchFamily="2" charset="0"/>
                </a:rPr>
                <a:t>H</a:t>
              </a:r>
              <a:endParaRPr lang="en-US" sz="6600" b="1">
                <a:latin typeface="Papernotes" pitchFamily="2" charset="0"/>
              </a:endParaRPr>
            </a:p>
          </p:txBody>
        </p:sp>
      </p:grpSp>
      <p:sp>
        <p:nvSpPr>
          <p:cNvPr id="25" name="Rectangle: Rounded Corners 15">
            <a:extLst>
              <a:ext uri="{FF2B5EF4-FFF2-40B4-BE49-F238E27FC236}">
                <a16:creationId xmlns:a16="http://schemas.microsoft.com/office/drawing/2014/main" id="{E37FEA0F-A6B0-1E36-2414-F6211F362568}"/>
              </a:ext>
            </a:extLst>
          </p:cNvPr>
          <p:cNvSpPr/>
          <p:nvPr/>
        </p:nvSpPr>
        <p:spPr>
          <a:xfrm>
            <a:off x="344209" y="5166655"/>
            <a:ext cx="6419850" cy="690838"/>
          </a:xfrm>
          <a:prstGeom prst="roundRect">
            <a:avLst/>
          </a:prstGeom>
          <a:solidFill>
            <a:srgbClr val="5DCCF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400" b="1" dirty="0">
                <a:solidFill>
                  <a:schemeClr val="tx1"/>
                </a:solidFill>
                <a:latin typeface="Papernotes" pitchFamily="2" charset="0"/>
              </a:rPr>
              <a:t>6. Být žákem v Japonsku</a:t>
            </a:r>
            <a:endParaRPr lang="en-US" sz="2400" b="1" dirty="0">
              <a:solidFill>
                <a:schemeClr val="tx1"/>
              </a:solidFill>
              <a:latin typeface="Papernotes" pitchFamily="2" charset="0"/>
            </a:endParaRPr>
          </a:p>
        </p:txBody>
      </p:sp>
      <p:sp>
        <p:nvSpPr>
          <p:cNvPr id="26" name="Rectangle: Rounded Corners 16">
            <a:extLst>
              <a:ext uri="{FF2B5EF4-FFF2-40B4-BE49-F238E27FC236}">
                <a16:creationId xmlns:a16="http://schemas.microsoft.com/office/drawing/2014/main" id="{8E558127-C055-51FC-9B97-FB02360E6EFB}"/>
              </a:ext>
            </a:extLst>
          </p:cNvPr>
          <p:cNvSpPr/>
          <p:nvPr/>
        </p:nvSpPr>
        <p:spPr>
          <a:xfrm>
            <a:off x="344209" y="5938493"/>
            <a:ext cx="6419850" cy="714907"/>
          </a:xfrm>
          <a:prstGeom prst="roundRect">
            <a:avLst/>
          </a:prstGeom>
          <a:solidFill>
            <a:srgbClr val="EC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400" b="1">
                <a:solidFill>
                  <a:schemeClr val="tx1"/>
                </a:solidFill>
                <a:latin typeface="Papernotes" pitchFamily="2" charset="0"/>
              </a:rPr>
              <a:t>7. Závěr a zdroje</a:t>
            </a:r>
            <a:endParaRPr lang="en-US" sz="2400" b="1">
              <a:solidFill>
                <a:schemeClr val="tx1"/>
              </a:solidFill>
              <a:latin typeface="Papernot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3296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B6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A5143FC-5110-C253-081D-95C8A743FEC5}"/>
              </a:ext>
            </a:extLst>
          </p:cNvPr>
          <p:cNvSpPr/>
          <p:nvPr/>
        </p:nvSpPr>
        <p:spPr>
          <a:xfrm>
            <a:off x="3941273" y="2923851"/>
            <a:ext cx="8105724" cy="127699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Papernotes" pitchFamily="2" charset="0"/>
              </a:rPr>
              <a:t>OBECNÝ ÚVOD DO JAPONSKÉHO ŠKOLSTVÍ</a:t>
            </a:r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4BD2705E-656D-E63D-BF4F-BE3434C92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850" y="835761"/>
            <a:ext cx="634544" cy="30147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7607FA2-0466-FBF4-C441-28A7E4BC66C9}"/>
              </a:ext>
            </a:extLst>
          </p:cNvPr>
          <p:cNvGrpSpPr/>
          <p:nvPr/>
        </p:nvGrpSpPr>
        <p:grpSpPr>
          <a:xfrm>
            <a:off x="-622070" y="0"/>
            <a:ext cx="6311564" cy="7124700"/>
            <a:chOff x="-583970" y="-76200"/>
            <a:chExt cx="6311564" cy="7124700"/>
          </a:xfrm>
        </p:grpSpPr>
        <p:pic>
          <p:nvPicPr>
            <p:cNvPr id="6" name="Picture 5" descr="A person in a garment&#10;&#10;Description automatically generated with low confidence">
              <a:extLst>
                <a:ext uri="{FF2B5EF4-FFF2-40B4-BE49-F238E27FC236}">
                  <a16:creationId xmlns:a16="http://schemas.microsoft.com/office/drawing/2014/main" id="{39DC9E25-10CD-53DD-2862-0E057984B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2206" y="-76200"/>
              <a:ext cx="6019800" cy="7124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377EFD-18E1-4148-32CC-5D6EF7A21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3970" y="3047479"/>
              <a:ext cx="2381582" cy="373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1674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F33AB46-1521-25DA-27A1-8CAAAB82E0AF}"/>
              </a:ext>
            </a:extLst>
          </p:cNvPr>
          <p:cNvGrpSpPr/>
          <p:nvPr/>
        </p:nvGrpSpPr>
        <p:grpSpPr>
          <a:xfrm>
            <a:off x="666750" y="476250"/>
            <a:ext cx="10629900" cy="7006828"/>
            <a:chOff x="666750" y="476250"/>
            <a:chExt cx="10629900" cy="700682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6EFA3DE-C7A2-0945-91E6-30F6634660D3}"/>
                </a:ext>
              </a:extLst>
            </p:cNvPr>
            <p:cNvSpPr/>
            <p:nvPr/>
          </p:nvSpPr>
          <p:spPr>
            <a:xfrm>
              <a:off x="666750" y="476250"/>
              <a:ext cx="10629900" cy="59055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F2FA44-4026-0ADE-B655-C0A725486AF4}"/>
                </a:ext>
              </a:extLst>
            </p:cNvPr>
            <p:cNvSpPr txBox="1"/>
            <p:nvPr/>
          </p:nvSpPr>
          <p:spPr>
            <a:xfrm>
              <a:off x="2399097" y="1943100"/>
              <a:ext cx="8591458" cy="5539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cs-CZ" b="1" dirty="0">
                  <a:latin typeface="Papernotes" pitchFamily="2" charset="0"/>
                </a:rPr>
                <a:t>Základní motto: </a:t>
              </a:r>
              <a:r>
                <a:rPr lang="cs-CZ" dirty="0"/>
                <a:t>„Vzdělání se zaměřuje na celkový rozvoj osobnosti, snaží se vychovat lidi, kteří budou milovat pravdu a spravedlnost, ctít hodnotu jedince, respektovat práci, mít hluboký smysl pro zodpovědnost, a kteří budou naplněni nezávislým duchem a spoluvytvářet poklidný stát a společnost.“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cs-CZ" dirty="0">
                  <a:latin typeface="Papernotes" pitchFamily="2" charset="0"/>
                </a:rPr>
                <a:t>9 let základní povinná docházka (6let ŽŠ a 3 roky nižší střední) -&gt; 3 roky vyšší střední -&gt; -&gt; univerzita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cs-CZ" dirty="0">
                  <a:latin typeface="Papernotes" pitchFamily="2" charset="0"/>
                </a:rPr>
                <a:t>Začátek školy 1. duben a konec 31. březen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cs-CZ" dirty="0">
                  <a:latin typeface="Papernotes" pitchFamily="2" charset="0"/>
                </a:rPr>
                <a:t>Školní rok rozdělen na trimestry (na univerzitách 2 semestry)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cs-CZ" dirty="0">
                  <a:latin typeface="Papernotes" pitchFamily="2" charset="0"/>
                </a:rPr>
                <a:t>Délka hodiny na ZŠ je 45 minut na NS a VS 50 minut</a:t>
              </a:r>
              <a:endParaRPr lang="cs-CZ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cs-CZ" dirty="0">
                  <a:latin typeface="Papernotes" pitchFamily="2" charset="0"/>
                </a:rPr>
                <a:t>Minimální počet vyučovacích dnů: 210 (v ČR 180)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cs-CZ" dirty="0">
                  <a:latin typeface="Papernotes" pitchFamily="2" charset="0"/>
                </a:rPr>
                <a:t>Jednotné „RVP“, z nich si každá škola vytváří osnovy (většina škol je má stejné)</a:t>
              </a:r>
            </a:p>
            <a:p>
              <a:endParaRPr lang="cs-CZ" dirty="0">
                <a:latin typeface="Papernotes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cs-CZ" dirty="0">
                <a:latin typeface="Papernotes" pitchFamily="2" charset="0"/>
              </a:endParaRPr>
            </a:p>
            <a:p>
              <a:endParaRPr lang="en-US" sz="2400" dirty="0">
                <a:latin typeface="Papernotes" pitchFamily="2" charset="0"/>
              </a:endParaRPr>
            </a:p>
            <a:p>
              <a:endParaRPr lang="en-US" sz="2400" b="1" dirty="0">
                <a:latin typeface="Papernotes" pitchFamily="2" charset="0"/>
              </a:endParaRPr>
            </a:p>
            <a:p>
              <a:endParaRPr lang="en-US" sz="2400" b="1" dirty="0">
                <a:latin typeface="Papernotes" pitchFamily="2" charset="0"/>
              </a:endParaRPr>
            </a:p>
            <a:p>
              <a:endParaRPr lang="en-US" sz="2400" b="1" dirty="0">
                <a:latin typeface="Papernotes" pitchFamily="2" charset="0"/>
              </a:endParaRPr>
            </a:p>
            <a:p>
              <a:endParaRPr lang="en-US" sz="2400" b="1" dirty="0">
                <a:latin typeface="Papernotes" pitchFamily="2" charset="0"/>
              </a:endParaRPr>
            </a:p>
          </p:txBody>
        </p:sp>
      </p:grp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FC9C67E4-9EF8-F3EC-8E32-1E3E95B86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850" y="835761"/>
            <a:ext cx="634544" cy="3014778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8DAF74A-1300-AE97-0A71-922404D78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800" y="3199889"/>
            <a:ext cx="3943900" cy="365811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082F81E-C60A-314D-E285-248A6099E368}"/>
              </a:ext>
            </a:extLst>
          </p:cNvPr>
          <p:cNvGrpSpPr/>
          <p:nvPr/>
        </p:nvGrpSpPr>
        <p:grpSpPr>
          <a:xfrm>
            <a:off x="132147" y="198083"/>
            <a:ext cx="2266950" cy="2228851"/>
            <a:chOff x="209550" y="171450"/>
            <a:chExt cx="2266950" cy="222885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ADEE81A-062C-6B8E-FA60-A3BEF38F86A4}"/>
                </a:ext>
              </a:extLst>
            </p:cNvPr>
            <p:cNvSpPr/>
            <p:nvPr/>
          </p:nvSpPr>
          <p:spPr>
            <a:xfrm>
              <a:off x="209550" y="171450"/>
              <a:ext cx="2266950" cy="21717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65EAFC6-122B-4B78-1473-92ADB7F1C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" y="238967"/>
              <a:ext cx="1618047" cy="2161334"/>
            </a:xfrm>
            <a:prstGeom prst="rect">
              <a:avLst/>
            </a:prstGeom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9093174-77EF-4D9E-8076-8BC19D25AB4B}"/>
              </a:ext>
            </a:extLst>
          </p:cNvPr>
          <p:cNvSpPr/>
          <p:nvPr/>
        </p:nvSpPr>
        <p:spPr>
          <a:xfrm>
            <a:off x="2554641" y="610188"/>
            <a:ext cx="8222849" cy="1049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b="1" dirty="0">
                <a:latin typeface="Papernotes" pitchFamily="2" charset="0"/>
              </a:rPr>
              <a:t>OBECNÝ ÚVOD DO JAPONSKÉHO ŠKOLSTVÍ</a:t>
            </a:r>
            <a:endParaRPr lang="en-US" sz="4000" b="1" dirty="0">
              <a:latin typeface="Papernot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69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94A0-B928-BBB2-D032-E0167DB0F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building, red&#10;&#10;Description automatically generated">
            <a:extLst>
              <a:ext uri="{FF2B5EF4-FFF2-40B4-BE49-F238E27FC236}">
                <a16:creationId xmlns:a16="http://schemas.microsoft.com/office/drawing/2014/main" id="{C2481DB2-122A-D5AA-8146-2B59083397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032"/>
            <a:ext cx="12224256" cy="6870032"/>
          </a:xfrm>
        </p:spPr>
      </p:pic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D13F7A15-22BD-9B38-D051-D36F8E7D7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850" y="835761"/>
            <a:ext cx="634544" cy="301477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9DFCE79-704C-07B4-A9FD-2FB9068F8653}"/>
              </a:ext>
            </a:extLst>
          </p:cNvPr>
          <p:cNvGrpSpPr/>
          <p:nvPr/>
        </p:nvGrpSpPr>
        <p:grpSpPr>
          <a:xfrm>
            <a:off x="-100753" y="253276"/>
            <a:ext cx="12349689" cy="6716573"/>
            <a:chOff x="-100753" y="253276"/>
            <a:chExt cx="12349689" cy="671657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AB729CF-63AF-9382-76B3-CC5BD21AC741}"/>
                </a:ext>
              </a:extLst>
            </p:cNvPr>
            <p:cNvGrpSpPr/>
            <p:nvPr/>
          </p:nvGrpSpPr>
          <p:grpSpPr>
            <a:xfrm>
              <a:off x="-100753" y="253276"/>
              <a:ext cx="12349689" cy="6716573"/>
              <a:chOff x="-100753" y="253276"/>
              <a:chExt cx="12349689" cy="6716573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AE820CF-7C9F-1BFF-37B4-9649611B8E0F}"/>
                  </a:ext>
                </a:extLst>
              </p:cNvPr>
              <p:cNvSpPr/>
              <p:nvPr/>
            </p:nvSpPr>
            <p:spPr>
              <a:xfrm>
                <a:off x="838200" y="3622929"/>
                <a:ext cx="10358887" cy="187645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D1B6952-F215-8286-14CC-0D1856C49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0753" y="253276"/>
                <a:ext cx="2362738" cy="635144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60CD012-1892-E129-79B2-B721343B6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7036" y="4207213"/>
                <a:ext cx="3581900" cy="2762636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89911B-D65F-6D2F-39D6-ADFC027805E7}"/>
                </a:ext>
              </a:extLst>
            </p:cNvPr>
            <p:cNvSpPr txBox="1"/>
            <p:nvPr/>
          </p:nvSpPr>
          <p:spPr>
            <a:xfrm>
              <a:off x="4856107" y="4207212"/>
              <a:ext cx="23230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4000" b="1">
                  <a:latin typeface="Papernotes" pitchFamily="2" charset="0"/>
                </a:rPr>
                <a:t>UČEBNICE</a:t>
              </a:r>
              <a:endParaRPr lang="en-US" sz="4000" b="1">
                <a:latin typeface="Papernot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2400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164C-E09A-0833-ABAB-304F231E4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FC002930-FA0F-A38A-963C-5E9C864E8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8588" y="1027906"/>
            <a:ext cx="634544" cy="301477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DD500C-3281-AAA1-BF62-B8F294FDA586}"/>
              </a:ext>
            </a:extLst>
          </p:cNvPr>
          <p:cNvSpPr/>
          <p:nvPr/>
        </p:nvSpPr>
        <p:spPr>
          <a:xfrm>
            <a:off x="2343150" y="444500"/>
            <a:ext cx="8591550" cy="132556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b="1" dirty="0">
                <a:solidFill>
                  <a:schemeClr val="tx1"/>
                </a:solidFill>
                <a:latin typeface="Papernotes" pitchFamily="2" charset="0"/>
              </a:rPr>
              <a:t>UČEBNICE</a:t>
            </a:r>
            <a:endParaRPr lang="en-US" sz="4000" b="1" dirty="0">
              <a:solidFill>
                <a:schemeClr val="tx1"/>
              </a:solidFill>
              <a:latin typeface="Papernotes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CCF10E-95A2-109A-6A2B-C4A39409A624}"/>
              </a:ext>
            </a:extLst>
          </p:cNvPr>
          <p:cNvGrpSpPr/>
          <p:nvPr/>
        </p:nvGrpSpPr>
        <p:grpSpPr>
          <a:xfrm>
            <a:off x="1049907" y="2361162"/>
            <a:ext cx="11421899" cy="4509527"/>
            <a:chOff x="1113992" y="2149126"/>
            <a:chExt cx="11421899" cy="45095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91128A6-306B-ED78-8A84-2C2F4BDF5591}"/>
                </a:ext>
              </a:extLst>
            </p:cNvPr>
            <p:cNvSpPr/>
            <p:nvPr/>
          </p:nvSpPr>
          <p:spPr>
            <a:xfrm>
              <a:off x="1113992" y="2296663"/>
              <a:ext cx="10515600" cy="421445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tx1"/>
                </a:solidFill>
                <a:latin typeface="Papernotes" pitchFamily="2" charset="0"/>
              </a:endParaRPr>
            </a:p>
          </p:txBody>
        </p:sp>
        <p:pic>
          <p:nvPicPr>
            <p:cNvPr id="10" name="Picture 9" descr="A cartoon of a person&#10;&#10;Description automatically generated with low confidence">
              <a:extLst>
                <a:ext uri="{FF2B5EF4-FFF2-40B4-BE49-F238E27FC236}">
                  <a16:creationId xmlns:a16="http://schemas.microsoft.com/office/drawing/2014/main" id="{5EB2422E-A9AE-92BE-0E57-79892DCE8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6117" y="2149126"/>
              <a:ext cx="2959774" cy="4509527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4867A213-47BA-21C9-E738-D467A620F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2" y="124633"/>
            <a:ext cx="2304488" cy="2249619"/>
          </a:xfrm>
          <a:prstGeom prst="rect">
            <a:avLst/>
          </a:prstGeom>
        </p:spPr>
      </p:pic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F47EFED4-30DC-E0D9-A842-9A2A9FE95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594" y="3791497"/>
            <a:ext cx="2353003" cy="3086531"/>
          </a:xfrm>
          <a:prstGeom prst="rect">
            <a:avLst/>
          </a:prstGeom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9D3B94B1-B644-25BF-82E8-CBF5504D7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91" y="207034"/>
            <a:ext cx="2016218" cy="2074753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F9A6D20A-F988-4FCA-48FB-8BC1B5047028}"/>
              </a:ext>
            </a:extLst>
          </p:cNvPr>
          <p:cNvSpPr txBox="1"/>
          <p:nvPr/>
        </p:nvSpPr>
        <p:spPr>
          <a:xfrm>
            <a:off x="2221885" y="2778770"/>
            <a:ext cx="7538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Tvorbou učebnic se na ZŠ zabývají 4 společnosti pro SŠ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Každá učebnice má platnost 4 roky, pak je potřeba revize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Vzhledem ke konzervatismu vlády jsou si všechny učebnice dost podobné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Neschválené učebnice existují, ale nejsou moc používané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 </a:t>
            </a:r>
            <a:r>
              <a:rPr lang="cs-CZ" sz="1800" dirty="0"/>
              <a:t>V každé prefektuře (něco jako v ČR kraj) je každá učebnice posouzena specialisty, kteří následně uvádějí, která dle které se v dané oblasti bude vyučovat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561336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00CF9DA-0630-4C24-66AB-B13811D5CE3D}"/>
              </a:ext>
            </a:extLst>
          </p:cNvPr>
          <p:cNvGrpSpPr/>
          <p:nvPr/>
        </p:nvGrpSpPr>
        <p:grpSpPr>
          <a:xfrm>
            <a:off x="2839453" y="385011"/>
            <a:ext cx="8999621" cy="6112042"/>
            <a:chOff x="2839453" y="385011"/>
            <a:chExt cx="8999621" cy="611204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201220A-A94D-8F4A-8BAF-FC454813AF29}"/>
                </a:ext>
              </a:extLst>
            </p:cNvPr>
            <p:cNvSpPr/>
            <p:nvPr/>
          </p:nvSpPr>
          <p:spPr>
            <a:xfrm>
              <a:off x="2839453" y="385011"/>
              <a:ext cx="8999621" cy="611204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485D06-8E31-86B3-3839-63975636ECDB}"/>
                </a:ext>
              </a:extLst>
            </p:cNvPr>
            <p:cNvSpPr txBox="1"/>
            <p:nvPr/>
          </p:nvSpPr>
          <p:spPr>
            <a:xfrm>
              <a:off x="5187317" y="2921167"/>
              <a:ext cx="665175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6000" b="1" dirty="0">
                  <a:latin typeface="Papernotes" pitchFamily="2" charset="0"/>
                </a:rPr>
                <a:t>VÝUKA V JAPONSKU</a:t>
              </a:r>
              <a:endParaRPr lang="en-US" sz="6000" b="1" dirty="0">
                <a:latin typeface="Papernotes" pitchFamily="2" charset="0"/>
              </a:endParaRPr>
            </a:p>
          </p:txBody>
        </p:sp>
      </p:grp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002CEC7A-E409-93D8-287C-9AF692294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850" y="835761"/>
            <a:ext cx="634544" cy="3014778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3F03DE5B-60AC-EFE0-7462-F4F73BFDC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7" y="3495563"/>
            <a:ext cx="3307461" cy="3307461"/>
          </a:xfrm>
          <a:prstGeom prst="diamond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BBB883B-CEC2-9FD5-FA37-CA69B8860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7" y="54977"/>
            <a:ext cx="3307461" cy="3307461"/>
          </a:xfrm>
          <a:prstGeom prst="diamond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 descr="A cartoon of a child&#10;&#10;Description automatically generated with low confidence">
            <a:extLst>
              <a:ext uri="{FF2B5EF4-FFF2-40B4-BE49-F238E27FC236}">
                <a16:creationId xmlns:a16="http://schemas.microsoft.com/office/drawing/2014/main" id="{F49F008F-0215-BE2E-0705-24F1C41F4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818" y="1784682"/>
            <a:ext cx="3307461" cy="3307461"/>
          </a:xfrm>
          <a:prstGeom prst="diamond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Diamond 10">
            <a:extLst>
              <a:ext uri="{FF2B5EF4-FFF2-40B4-BE49-F238E27FC236}">
                <a16:creationId xmlns:a16="http://schemas.microsoft.com/office/drawing/2014/main" id="{6F39C6AE-D572-253D-F79A-A879B0BDCECD}"/>
              </a:ext>
            </a:extLst>
          </p:cNvPr>
          <p:cNvSpPr/>
          <p:nvPr/>
        </p:nvSpPr>
        <p:spPr>
          <a:xfrm>
            <a:off x="-1653731" y="1775269"/>
            <a:ext cx="3307461" cy="3307461"/>
          </a:xfrm>
          <a:prstGeom prst="diamon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DEBCA9C6-54FD-FC24-BAE2-343B897DC4C6}"/>
              </a:ext>
            </a:extLst>
          </p:cNvPr>
          <p:cNvSpPr/>
          <p:nvPr/>
        </p:nvSpPr>
        <p:spPr>
          <a:xfrm>
            <a:off x="-1653731" y="-1731879"/>
            <a:ext cx="3307461" cy="3307461"/>
          </a:xfrm>
          <a:prstGeom prst="diamon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411568F9-FDCA-E219-0B03-71BB31CB5F64}"/>
              </a:ext>
            </a:extLst>
          </p:cNvPr>
          <p:cNvSpPr/>
          <p:nvPr/>
        </p:nvSpPr>
        <p:spPr>
          <a:xfrm>
            <a:off x="-1663104" y="5263649"/>
            <a:ext cx="3307461" cy="3307461"/>
          </a:xfrm>
          <a:prstGeom prst="diamon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70E85017-B6B9-7958-D56C-B0C037D00AB9}"/>
              </a:ext>
            </a:extLst>
          </p:cNvPr>
          <p:cNvSpPr/>
          <p:nvPr/>
        </p:nvSpPr>
        <p:spPr>
          <a:xfrm>
            <a:off x="1660349" y="5514025"/>
            <a:ext cx="3307461" cy="3307461"/>
          </a:xfrm>
          <a:prstGeom prst="diamon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44AA85CA-EA22-319E-C346-3298A004781E}"/>
              </a:ext>
            </a:extLst>
          </p:cNvPr>
          <p:cNvSpPr/>
          <p:nvPr/>
        </p:nvSpPr>
        <p:spPr>
          <a:xfrm>
            <a:off x="1770288" y="-1830360"/>
            <a:ext cx="3307461" cy="3307461"/>
          </a:xfrm>
          <a:prstGeom prst="diamon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323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55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32D3D53A-6FF0-468B-7025-386B88542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850" y="835761"/>
            <a:ext cx="634544" cy="301477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8CF8B7F-4047-DB1F-9DCB-2B1CEE36166D}"/>
              </a:ext>
            </a:extLst>
          </p:cNvPr>
          <p:cNvGrpSpPr/>
          <p:nvPr/>
        </p:nvGrpSpPr>
        <p:grpSpPr>
          <a:xfrm>
            <a:off x="5449811" y="228601"/>
            <a:ext cx="6667501" cy="6858000"/>
            <a:chOff x="5449810" y="150000"/>
            <a:chExt cx="6667501" cy="68580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743B682-6C15-349F-CF10-92B94087668F}"/>
                </a:ext>
              </a:extLst>
            </p:cNvPr>
            <p:cNvSpPr/>
            <p:nvPr/>
          </p:nvSpPr>
          <p:spPr>
            <a:xfrm>
              <a:off x="5449810" y="150000"/>
              <a:ext cx="5713489" cy="65556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chemeClr val="tx1"/>
                </a:solidFill>
                <a:latin typeface="Papernotes" pitchFamily="2" charset="0"/>
              </a:endParaRPr>
            </a:p>
          </p:txBody>
        </p:sp>
        <p:pic>
          <p:nvPicPr>
            <p:cNvPr id="8" name="Picture 7" descr="A picture containing person, person, suit, wearing&#10;&#10;Description automatically generated">
              <a:extLst>
                <a:ext uri="{FF2B5EF4-FFF2-40B4-BE49-F238E27FC236}">
                  <a16:creationId xmlns:a16="http://schemas.microsoft.com/office/drawing/2014/main" id="{666A4F00-DE3C-163D-F8DF-647ABACAD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3811" y="150000"/>
              <a:ext cx="2603500" cy="68580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06108-15FB-9578-BECE-43D07D8CE272}"/>
              </a:ext>
            </a:extLst>
          </p:cNvPr>
          <p:cNvGrpSpPr/>
          <p:nvPr/>
        </p:nvGrpSpPr>
        <p:grpSpPr>
          <a:xfrm>
            <a:off x="74689" y="-321411"/>
            <a:ext cx="5380309" cy="6798411"/>
            <a:chOff x="74689" y="-92811"/>
            <a:chExt cx="5380309" cy="6798411"/>
          </a:xfrm>
        </p:grpSpPr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EE3211D-C256-5481-AF7E-A8EEE22C6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601" y="240574"/>
              <a:ext cx="3061397" cy="3188426"/>
            </a:xfrm>
            <a:prstGeom prst="rect">
              <a:avLst/>
            </a:prstGeom>
          </p:spPr>
        </p:pic>
        <p:pic>
          <p:nvPicPr>
            <p:cNvPr id="10" name="Picture 9" descr="A picture containing player&#10;&#10;Description automatically generated">
              <a:extLst>
                <a:ext uri="{FF2B5EF4-FFF2-40B4-BE49-F238E27FC236}">
                  <a16:creationId xmlns:a16="http://schemas.microsoft.com/office/drawing/2014/main" id="{71205AB2-5DE7-2566-D0E1-9AEB29381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89" y="-92811"/>
              <a:ext cx="2867425" cy="3048425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808F2F6-48C5-6597-3215-D34DC0BA3FB3}"/>
                </a:ext>
              </a:extLst>
            </p:cNvPr>
            <p:cNvSpPr/>
            <p:nvPr/>
          </p:nvSpPr>
          <p:spPr>
            <a:xfrm>
              <a:off x="285750" y="2955614"/>
              <a:ext cx="4953000" cy="374998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000" b="1" dirty="0">
                  <a:solidFill>
                    <a:schemeClr val="tx1"/>
                  </a:solidFill>
                  <a:latin typeface="Papernotes" pitchFamily="2" charset="0"/>
                </a:rPr>
                <a:t>VÝUKA V JAPONSKU</a:t>
              </a:r>
              <a:endParaRPr lang="en-US" sz="4000" b="1" dirty="0">
                <a:solidFill>
                  <a:schemeClr val="tx1"/>
                </a:solidFill>
                <a:latin typeface="Papernotes" pitchFamily="2" charset="0"/>
              </a:endParaRPr>
            </a:p>
          </p:txBody>
        </p:sp>
      </p:grpSp>
      <p:sp>
        <p:nvSpPr>
          <p:cNvPr id="2" name="TextovéPole 1">
            <a:extLst>
              <a:ext uri="{FF2B5EF4-FFF2-40B4-BE49-F238E27FC236}">
                <a16:creationId xmlns:a16="http://schemas.microsoft.com/office/drawing/2014/main" id="{ECE51926-6633-4341-268A-F8C11E9248F9}"/>
              </a:ext>
            </a:extLst>
          </p:cNvPr>
          <p:cNvSpPr txBox="1"/>
          <p:nvPr/>
        </p:nvSpPr>
        <p:spPr>
          <a:xfrm>
            <a:off x="5854806" y="466429"/>
            <a:ext cx="470074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i="1" dirty="0"/>
              <a:t>„Japonští učitelé se snaží rozvíjet „celé lidi“ spíš než aby se soustředili na jednotlivé stránky jejich individuálního potenciálu.“ </a:t>
            </a:r>
            <a:r>
              <a:rPr lang="cs-CZ" dirty="0"/>
              <a:t>William </a:t>
            </a:r>
            <a:r>
              <a:rPr lang="cs-CZ" dirty="0" err="1"/>
              <a:t>Cummings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Žáci jsou vedeni během své školní docházky vedeni k upřednostňování skupinových cílů oproti osobním zájmům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Individualismus je velmi upozaďován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Dbá se na pracovitost, dobré studijní    návyky a sebekritičnost (v Japonsku je neslušné přijmout pochvalu)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Žáci jsou zvyklí učitelům pouze        naslouchat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Standart je učení se rozsáhlých textů zpaměti   -&gt; což vede k výborným výsledkům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Nejsou schopni kriticky uvažovat a zamýšlet se nad problémy, které neřešili ve škole (parafráze od profesora Tokijské univerzity </a:t>
            </a:r>
            <a:r>
              <a:rPr lang="cs-CZ" dirty="0" err="1"/>
              <a:t>Cutoma</a:t>
            </a:r>
            <a:r>
              <a:rPr lang="cs-CZ" dirty="0"/>
              <a:t> </a:t>
            </a:r>
            <a:r>
              <a:rPr lang="cs-CZ" dirty="0" err="1"/>
              <a:t>Óčiho</a:t>
            </a:r>
            <a:r>
              <a:rPr lang="cs-CZ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Až 60 % učitelů přizpůsobuje hodiny slabším studentům a až 70 % studentů se v hodinách ptá primárně pomalejších žáků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50414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25"/>
  <p:tag name="AS_OS" val="Unix 5.15.0.1049"/>
  <p:tag name="AS_RELEASE_DATE" val="2023.09.14"/>
  <p:tag name="AS_TITLE" val="Aspose.Slides for .NET6"/>
  <p:tag name="AS_VERSION" val="23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</TotalTime>
  <Words>1298</Words>
  <Application>Microsoft Office PowerPoint</Application>
  <PresentationFormat>Širokoúhlá obrazovka</PresentationFormat>
  <Paragraphs>152</Paragraphs>
  <Slides>22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Papernotes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Ella Bajado</dc:creator>
  <cp:lastModifiedBy>Svatoň Martin</cp:lastModifiedBy>
  <cp:revision>8</cp:revision>
  <dcterms:created xsi:type="dcterms:W3CDTF">2022-06-06T03:02:24Z</dcterms:created>
  <dcterms:modified xsi:type="dcterms:W3CDTF">2023-12-18T11:15:17Z</dcterms:modified>
</cp:coreProperties>
</file>